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activeX/activeX4.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3" r:id="rId3"/>
    <p:sldId id="288" r:id="rId4"/>
    <p:sldId id="257" r:id="rId5"/>
    <p:sldId id="258" r:id="rId6"/>
    <p:sldId id="270" r:id="rId7"/>
    <p:sldId id="271" r:id="rId8"/>
    <p:sldId id="285" r:id="rId9"/>
    <p:sldId id="272" r:id="rId10"/>
    <p:sldId id="286" r:id="rId11"/>
    <p:sldId id="273" r:id="rId12"/>
    <p:sldId id="281" r:id="rId13"/>
    <p:sldId id="278" r:id="rId14"/>
    <p:sldId id="269" r:id="rId15"/>
  </p:sldIdLst>
  <p:sldSz cx="9144000" cy="6858000" type="screen4x3"/>
  <p:notesSz cx="6858000" cy="9144000"/>
  <p:defaultTextStyle>
    <a:defPPr>
      <a:defRPr lang="en-US"/>
    </a:defPPr>
    <a:lvl1pPr algn="l" rtl="0" fontAlgn="base">
      <a:spcBef>
        <a:spcPct val="50000"/>
      </a:spcBef>
      <a:spcAft>
        <a:spcPct val="0"/>
      </a:spcAft>
      <a:defRPr sz="2000" kern="1200">
        <a:solidFill>
          <a:schemeClr val="tx1"/>
        </a:solidFill>
        <a:latin typeface="Times New Roman" pitchFamily="18" charset="0"/>
        <a:ea typeface="+mn-ea"/>
        <a:cs typeface="+mn-cs"/>
      </a:defRPr>
    </a:lvl1pPr>
    <a:lvl2pPr marL="457200" algn="l" rtl="0" fontAlgn="base">
      <a:spcBef>
        <a:spcPct val="50000"/>
      </a:spcBef>
      <a:spcAft>
        <a:spcPct val="0"/>
      </a:spcAft>
      <a:defRPr sz="2000" kern="1200">
        <a:solidFill>
          <a:schemeClr val="tx1"/>
        </a:solidFill>
        <a:latin typeface="Times New Roman" pitchFamily="18" charset="0"/>
        <a:ea typeface="+mn-ea"/>
        <a:cs typeface="+mn-cs"/>
      </a:defRPr>
    </a:lvl2pPr>
    <a:lvl3pPr marL="914400" algn="l" rtl="0" fontAlgn="base">
      <a:spcBef>
        <a:spcPct val="50000"/>
      </a:spcBef>
      <a:spcAft>
        <a:spcPct val="0"/>
      </a:spcAft>
      <a:defRPr sz="2000" kern="1200">
        <a:solidFill>
          <a:schemeClr val="tx1"/>
        </a:solidFill>
        <a:latin typeface="Times New Roman" pitchFamily="18" charset="0"/>
        <a:ea typeface="+mn-ea"/>
        <a:cs typeface="+mn-cs"/>
      </a:defRPr>
    </a:lvl3pPr>
    <a:lvl4pPr marL="1371600" algn="l" rtl="0" fontAlgn="base">
      <a:spcBef>
        <a:spcPct val="50000"/>
      </a:spcBef>
      <a:spcAft>
        <a:spcPct val="0"/>
      </a:spcAft>
      <a:defRPr sz="2000" kern="1200">
        <a:solidFill>
          <a:schemeClr val="tx1"/>
        </a:solidFill>
        <a:latin typeface="Times New Roman" pitchFamily="18" charset="0"/>
        <a:ea typeface="+mn-ea"/>
        <a:cs typeface="+mn-cs"/>
      </a:defRPr>
    </a:lvl4pPr>
    <a:lvl5pPr marL="1828800" algn="l" rtl="0" fontAlgn="base">
      <a:spcBef>
        <a:spcPct val="5000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a:srgbClr val="F6007B"/>
    <a:srgbClr val="FFFF00"/>
    <a:srgbClr val="FF33CC"/>
    <a:srgbClr val="A4FAC5"/>
    <a:srgbClr val="FFFFB9"/>
    <a:srgbClr val="99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558" autoAdjust="0"/>
    <p:restoredTop sz="94574" autoAdjust="0"/>
  </p:normalViewPr>
  <p:slideViewPr>
    <p:cSldViewPr>
      <p:cViewPr>
        <p:scale>
          <a:sx n="68" d="100"/>
          <a:sy n="68" d="100"/>
        </p:scale>
        <p:origin x="-116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activeX1.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ForeColor" ax:value="255"/>
  <ax:ocxPr ax:name="MousePointer" ax:value="3"/>
  <ax:ocxPr ax:name="Size" ax:value="3175;1905"/>
  <ax:ocxPr ax:name="FontName" ax:value="Times New Roman"/>
  <ax:ocxPr ax:name="FontHeight" ax:value="405"/>
  <ax:ocxPr ax:name="FontCharSet" ax:value="0"/>
  <ax:ocxPr ax:name="FontPitchAndFamily" ax:value="2"/>
  <ax:ocxPr ax:name="ParagraphAlign" ax:value="3"/>
</ax:ocx>
</file>

<file path=ppt/activeX/activeX2.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ForeColor" ax:value="255"/>
  <ax:ocxPr ax:name="Size" ax:value="3175;1905"/>
  <ax:ocxPr ax:name="FontName" ax:value="Times New Roman"/>
  <ax:ocxPr ax:name="FontHeight" ax:value="405"/>
  <ax:ocxPr ax:name="FontCharSet" ax:value="0"/>
  <ax:ocxPr ax:name="FontPitchAndFamily" ax:value="2"/>
  <ax:ocxPr ax:name="ParagraphAlign" ax:value="3"/>
</ax:ocx>
</file>

<file path=ppt/activeX/activeX3.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ForeColor" ax:value="255"/>
  <ax:ocxPr ax:name="MousePointer" ax:value="3"/>
  <ax:ocxPr ax:name="Size" ax:value="4022;1905"/>
  <ax:ocxPr ax:name="FontName" ax:value="Times New Roman"/>
  <ax:ocxPr ax:name="FontHeight" ax:value="405"/>
  <ax:ocxPr ax:name="FontCharSet" ax:value="0"/>
  <ax:ocxPr ax:name="FontPitchAndFamily" ax:value="2"/>
  <ax:ocxPr ax:name="ParagraphAlign" ax:value="3"/>
</ax:ocx>
</file>

<file path=ppt/activeX/activeX4.xml><?xml version="1.0" encoding="utf-8"?>
<ax:ocx xmlns:ax="http://schemas.microsoft.com/office/2006/activeX" xmlns:r="http://schemas.openxmlformats.org/officeDocument/2006/relationships" ax:classid="{8BD21D10-EC42-11CE-9E0D-00AA006002F3}" ax:persistence="persistPropertyBag">
  <ax:ocxPr ax:name="VariousPropertyBits" ax:value="746604571"/>
  <ax:ocxPr ax:name="ForeColor" ax:value="255"/>
  <ax:ocxPr ax:name="Size" ax:value="4022;1905"/>
  <ax:ocxPr ax:name="FontName" ax:value="Times New Roman"/>
  <ax:ocxPr ax:name="FontHeight" ax:value="405"/>
  <ax:ocxPr ax:name="FontCharSet" ax:value="0"/>
  <ax:ocxPr ax:name="FontPitchAndFamily" ax:value="2"/>
  <ax:ocxPr ax:name="ParagraphAlign" ax:value="3"/>
</ax:ocx>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A7DBAC-E5BC-4080-8C25-2BBDF8AD8CA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52A27E7-DA2B-4CC2-8962-0C4A54E0F6D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FC86C3D-B789-4B5F-A676-1DFB6A197C4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52649B-4B2E-4D43-AFAC-3A07CA9F8F1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C2BAC7-E412-4D5D-9F2C-53D2C28794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80FA29-EDC6-4B82-8243-8ACAF4E4B04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578569-35E6-4817-9B92-A736AD894D2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BD231DE-5F91-45FE-9D2B-3B9A753848F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BA8930D-5801-4391-B07F-39675ED1437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86532C-3901-43EE-93C0-1318E323B7F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FE05D6B-C771-4B02-8C57-507A6BAB499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defRPr>
            </a:lvl1pPr>
          </a:lstStyle>
          <a:p>
            <a:fld id="{C895DBA5-1CAA-4895-B624-0D158786D0F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20.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gif"/><Relationship Id="rId1" Type="http://schemas.openxmlformats.org/officeDocument/2006/relationships/slideLayout" Target="../slideLayouts/slideLayout7.xml"/><Relationship Id="rId5" Type="http://schemas.openxmlformats.org/officeDocument/2006/relationships/image" Target="../media/image25.gif"/><Relationship Id="rId4" Type="http://schemas.openxmlformats.org/officeDocument/2006/relationships/image" Target="../media/image24.gif"/></Relationships>
</file>

<file path=ppt/slides/_rels/slide13.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gi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control" Target="../activeX/activeX2.xml"/><Relationship Id="rId7" Type="http://schemas.openxmlformats.org/officeDocument/2006/relationships/image" Target="../media/image6.gif"/><Relationship Id="rId2" Type="http://schemas.openxmlformats.org/officeDocument/2006/relationships/control" Target="../activeX/activeX1.xml"/><Relationship Id="rId1" Type="http://schemas.openxmlformats.org/officeDocument/2006/relationships/vmlDrawing" Target="../drawings/vmlDrawing2.vml"/><Relationship Id="rId6" Type="http://schemas.openxmlformats.org/officeDocument/2006/relationships/slideLayout" Target="../slideLayouts/slideLayout7.xml"/><Relationship Id="rId5" Type="http://schemas.openxmlformats.org/officeDocument/2006/relationships/control" Target="../activeX/activeX4.xml"/><Relationship Id="rId10" Type="http://schemas.openxmlformats.org/officeDocument/2006/relationships/oleObject" Target="../embeddings/oleObject5.bin"/><Relationship Id="rId4" Type="http://schemas.openxmlformats.org/officeDocument/2006/relationships/control" Target="../activeX/activeX3.xml"/><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5" name="Picture 5" descr="124209deokhan"/>
          <p:cNvPicPr>
            <a:picLocks noChangeAspect="1" noChangeArrowheads="1"/>
          </p:cNvPicPr>
          <p:nvPr/>
        </p:nvPicPr>
        <p:blipFill>
          <a:blip r:embed="rId2"/>
          <a:stretch>
            <a:fillRect/>
          </a:stretch>
        </p:blipFill>
        <p:spPr bwMode="auto">
          <a:xfrm>
            <a:off x="0" y="0"/>
            <a:ext cx="9144000" cy="6857999"/>
          </a:xfrm>
          <a:prstGeom prst="rect">
            <a:avLst/>
          </a:prstGeom>
          <a:noFill/>
        </p:spPr>
      </p:pic>
      <p:sp>
        <p:nvSpPr>
          <p:cNvPr id="6" name="TextBox 5"/>
          <p:cNvSpPr txBox="1"/>
          <p:nvPr/>
        </p:nvSpPr>
        <p:spPr>
          <a:xfrm>
            <a:off x="2209800" y="6248400"/>
            <a:ext cx="4800600" cy="400110"/>
          </a:xfrm>
          <a:prstGeom prst="rect">
            <a:avLst/>
          </a:prstGeom>
          <a:noFill/>
        </p:spPr>
        <p:txBody>
          <a:bodyPr wrap="square" rtlCol="0">
            <a:spAutoFit/>
          </a:bodyPr>
          <a:lstStyle/>
          <a:p>
            <a:pPr algn="ctr"/>
            <a:r>
              <a:rPr lang="en-US" b="1" dirty="0" err="1" smtClean="0"/>
              <a:t>Võ</a:t>
            </a:r>
            <a:r>
              <a:rPr lang="en-US" b="1" dirty="0" smtClean="0"/>
              <a:t> </a:t>
            </a:r>
            <a:r>
              <a:rPr lang="en-US" b="1" dirty="0" err="1" smtClean="0"/>
              <a:t>Thành</a:t>
            </a:r>
            <a:r>
              <a:rPr lang="en-US" b="1" dirty="0" smtClean="0"/>
              <a:t> </a:t>
            </a:r>
            <a:r>
              <a:rPr lang="en-US" b="1" dirty="0" err="1" smtClean="0"/>
              <a:t>Hơn</a:t>
            </a:r>
            <a:r>
              <a:rPr lang="en-US" b="1" dirty="0" smtClean="0"/>
              <a:t> – THCS Tam </a:t>
            </a:r>
            <a:r>
              <a:rPr lang="en-US" b="1" dirty="0" err="1" smtClean="0"/>
              <a:t>Thôn</a:t>
            </a:r>
            <a:r>
              <a:rPr lang="en-US" b="1" dirty="0" smtClean="0"/>
              <a:t> </a:t>
            </a:r>
            <a:r>
              <a:rPr lang="en-US" b="1" dirty="0" err="1" smtClean="0"/>
              <a:t>Hiệp</a:t>
            </a:r>
            <a:endParaRPr lang="en-US" b="1" dirty="0"/>
          </a:p>
        </p:txBody>
      </p:sp>
      <p:grpSp>
        <p:nvGrpSpPr>
          <p:cNvPr id="56329" name="Group 9"/>
          <p:cNvGrpSpPr>
            <a:grpSpLocks/>
          </p:cNvGrpSpPr>
          <p:nvPr/>
        </p:nvGrpSpPr>
        <p:grpSpPr bwMode="auto">
          <a:xfrm>
            <a:off x="533400" y="-5497513"/>
            <a:ext cx="1828800" cy="7173913"/>
            <a:chOff x="336" y="334"/>
            <a:chExt cx="1152" cy="4519"/>
          </a:xfrm>
        </p:grpSpPr>
        <p:sp>
          <p:nvSpPr>
            <p:cNvPr id="56327" name="Text Box 7"/>
            <p:cNvSpPr txBox="1">
              <a:spLocks noChangeArrowheads="1"/>
            </p:cNvSpPr>
            <p:nvPr/>
          </p:nvSpPr>
          <p:spPr bwMode="auto">
            <a:xfrm>
              <a:off x="468" y="339"/>
              <a:ext cx="946" cy="4514"/>
            </a:xfrm>
            <a:prstGeom prst="rect">
              <a:avLst/>
            </a:prstGeom>
            <a:noFill/>
            <a:ln w="9525" algn="ctr">
              <a:noFill/>
              <a:miter lim="800000"/>
              <a:headEnd/>
              <a:tailEnd/>
            </a:ln>
            <a:effectLst/>
          </p:spPr>
          <p:txBody>
            <a:bodyPr wrap="none">
              <a:spAutoFit/>
            </a:bodyPr>
            <a:lstStyle/>
            <a:p>
              <a:pPr marL="342900" indent="-342900" algn="ctr"/>
              <a:r>
                <a:rPr lang="en-US" sz="3200" b="1">
                  <a:solidFill>
                    <a:srgbClr val="FFFF00"/>
                  </a:solidFill>
                </a:rPr>
                <a:t>CHÀO</a:t>
              </a:r>
            </a:p>
            <a:p>
              <a:pPr marL="342900" indent="-342900" algn="ctr"/>
              <a:r>
                <a:rPr lang="en-US" sz="3200" b="1">
                  <a:solidFill>
                    <a:srgbClr val="FFFF00"/>
                  </a:solidFill>
                </a:rPr>
                <a:t>MỪNG</a:t>
              </a:r>
            </a:p>
            <a:p>
              <a:pPr marL="342900" indent="-342900" algn="ctr"/>
              <a:r>
                <a:rPr lang="en-US" sz="3200" b="1">
                  <a:solidFill>
                    <a:srgbClr val="FFFF00"/>
                  </a:solidFill>
                </a:rPr>
                <a:t>CÁC</a:t>
              </a:r>
            </a:p>
            <a:p>
              <a:pPr marL="342900" indent="-342900" algn="ctr"/>
              <a:r>
                <a:rPr lang="en-US" sz="3200" b="1">
                  <a:solidFill>
                    <a:srgbClr val="FFFF00"/>
                  </a:solidFill>
                </a:rPr>
                <a:t>EM</a:t>
              </a:r>
            </a:p>
            <a:p>
              <a:pPr marL="342900" indent="-342900" algn="ctr"/>
              <a:r>
                <a:rPr lang="en-US" sz="3200" b="1">
                  <a:solidFill>
                    <a:srgbClr val="FFFF00"/>
                  </a:solidFill>
                </a:rPr>
                <a:t>ĐẾN</a:t>
              </a:r>
            </a:p>
            <a:p>
              <a:pPr marL="342900" indent="-342900" algn="ctr"/>
              <a:r>
                <a:rPr lang="en-US" sz="3200" b="1">
                  <a:solidFill>
                    <a:srgbClr val="FFFF00"/>
                  </a:solidFill>
                </a:rPr>
                <a:t>VỚI</a:t>
              </a:r>
            </a:p>
            <a:p>
              <a:pPr marL="342900" indent="-342900" algn="ctr"/>
              <a:r>
                <a:rPr lang="en-US" sz="3200" b="1">
                  <a:solidFill>
                    <a:srgbClr val="FFFF00"/>
                  </a:solidFill>
                </a:rPr>
                <a:t>TIẾT</a:t>
              </a:r>
            </a:p>
            <a:p>
              <a:pPr marL="342900" indent="-342900" algn="ctr"/>
              <a:r>
                <a:rPr lang="en-US" sz="3200" b="1">
                  <a:solidFill>
                    <a:srgbClr val="FFFF00"/>
                  </a:solidFill>
                </a:rPr>
                <a:t>HỌC</a:t>
              </a:r>
            </a:p>
            <a:p>
              <a:pPr marL="342900" indent="-342900" algn="ctr"/>
              <a:r>
                <a:rPr lang="en-US" sz="3200" b="1">
                  <a:solidFill>
                    <a:srgbClr val="FFFF00"/>
                  </a:solidFill>
                </a:rPr>
                <a:t>HÔM</a:t>
              </a:r>
            </a:p>
            <a:p>
              <a:pPr marL="342900" indent="-342900" algn="ctr"/>
              <a:r>
                <a:rPr lang="en-US" sz="3200" b="1">
                  <a:solidFill>
                    <a:srgbClr val="FFFF00"/>
                  </a:solidFill>
                </a:rPr>
                <a:t>NAY</a:t>
              </a:r>
            </a:p>
          </p:txBody>
        </p:sp>
        <p:sp>
          <p:nvSpPr>
            <p:cNvPr id="56328" name="Rectangle 8"/>
            <p:cNvSpPr>
              <a:spLocks noChangeArrowheads="1"/>
            </p:cNvSpPr>
            <p:nvPr/>
          </p:nvSpPr>
          <p:spPr bwMode="auto">
            <a:xfrm>
              <a:off x="336" y="334"/>
              <a:ext cx="1152" cy="4514"/>
            </a:xfrm>
            <a:prstGeom prst="rect">
              <a:avLst/>
            </a:prstGeom>
            <a:noFill/>
            <a:ln w="9525" algn="ctr">
              <a:noFill/>
              <a:miter lim="800000"/>
              <a:headEnd/>
              <a:tailEnd/>
            </a:ln>
            <a:effectLst/>
          </p:spPr>
          <p:txBody>
            <a:bodyPr>
              <a:spAutoFit/>
            </a:bodyPr>
            <a:lstStyle/>
            <a:p>
              <a:pPr marL="342900" indent="-342900" algn="ctr"/>
              <a:r>
                <a:rPr lang="en-US" sz="3200" b="1" dirty="0">
                  <a:solidFill>
                    <a:srgbClr val="FF3300"/>
                  </a:solidFill>
                </a:rPr>
                <a:t>CHÀO</a:t>
              </a:r>
            </a:p>
            <a:p>
              <a:pPr marL="342900" indent="-342900" algn="ctr"/>
              <a:r>
                <a:rPr lang="en-US" sz="3200" b="1" dirty="0">
                  <a:solidFill>
                    <a:srgbClr val="FF3300"/>
                  </a:solidFill>
                </a:rPr>
                <a:t>MỪNG</a:t>
              </a:r>
            </a:p>
            <a:p>
              <a:pPr marL="342900" indent="-342900" algn="ctr"/>
              <a:r>
                <a:rPr lang="en-US" sz="3200" b="1" dirty="0">
                  <a:solidFill>
                    <a:srgbClr val="FF3300"/>
                  </a:solidFill>
                </a:rPr>
                <a:t>CÁC</a:t>
              </a:r>
            </a:p>
            <a:p>
              <a:pPr marL="342900" indent="-342900" algn="ctr"/>
              <a:r>
                <a:rPr lang="en-US" sz="3200" b="1" dirty="0">
                  <a:solidFill>
                    <a:srgbClr val="FF3300"/>
                  </a:solidFill>
                </a:rPr>
                <a:t>EM</a:t>
              </a:r>
            </a:p>
            <a:p>
              <a:pPr marL="342900" indent="-342900" algn="ctr"/>
              <a:r>
                <a:rPr lang="en-US" sz="3200" b="1" dirty="0">
                  <a:solidFill>
                    <a:srgbClr val="FF3300"/>
                  </a:solidFill>
                </a:rPr>
                <a:t>ĐẾN</a:t>
              </a:r>
            </a:p>
            <a:p>
              <a:pPr marL="342900" indent="-342900" algn="ctr"/>
              <a:r>
                <a:rPr lang="en-US" sz="3200" b="1" dirty="0">
                  <a:solidFill>
                    <a:srgbClr val="FF3300"/>
                  </a:solidFill>
                </a:rPr>
                <a:t>VỚI</a:t>
              </a:r>
            </a:p>
            <a:p>
              <a:pPr marL="342900" indent="-342900" algn="ctr"/>
              <a:r>
                <a:rPr lang="en-US" sz="3200" b="1" dirty="0">
                  <a:solidFill>
                    <a:srgbClr val="FF3300"/>
                  </a:solidFill>
                </a:rPr>
                <a:t>TIẾT</a:t>
              </a:r>
            </a:p>
            <a:p>
              <a:pPr marL="342900" indent="-342900" algn="ctr"/>
              <a:r>
                <a:rPr lang="en-US" sz="3200" b="1" dirty="0">
                  <a:solidFill>
                    <a:srgbClr val="FF3300"/>
                  </a:solidFill>
                </a:rPr>
                <a:t>HỌC</a:t>
              </a:r>
            </a:p>
            <a:p>
              <a:pPr marL="342900" indent="-342900" algn="ctr"/>
              <a:r>
                <a:rPr lang="en-US" sz="3200" b="1" dirty="0">
                  <a:solidFill>
                    <a:srgbClr val="FF3300"/>
                  </a:solidFill>
                </a:rPr>
                <a:t>HÔM</a:t>
              </a:r>
            </a:p>
            <a:p>
              <a:pPr marL="342900" indent="-342900" algn="ctr"/>
              <a:r>
                <a:rPr lang="en-US" sz="3200" b="1" dirty="0">
                  <a:solidFill>
                    <a:srgbClr val="FF3300"/>
                  </a:solidFill>
                </a:rPr>
                <a:t>NAY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repeatCount="indefinite" fill="hold" nodeType="withEffect">
                                  <p:stCondLst>
                                    <p:cond delay="0"/>
                                  </p:stCondLst>
                                  <p:endCondLst>
                                    <p:cond evt="onNext" delay="0">
                                      <p:tgtEl>
                                        <p:sldTgt/>
                                      </p:tgtEl>
                                    </p:cond>
                                  </p:endCondLst>
                                  <p:childTnLst>
                                    <p:set>
                                      <p:cBhvr>
                                        <p:cTn id="6" dur="1" fill="hold">
                                          <p:stCondLst>
                                            <p:cond delay="0"/>
                                          </p:stCondLst>
                                        </p:cTn>
                                        <p:tgtEl>
                                          <p:spTgt spid="56329"/>
                                        </p:tgtEl>
                                        <p:attrNameLst>
                                          <p:attrName>style.visibility</p:attrName>
                                        </p:attrNameLst>
                                      </p:cBhvr>
                                      <p:to>
                                        <p:strVal val="visible"/>
                                      </p:to>
                                    </p:set>
                                    <p:anim calcmode="lin" valueType="num">
                                      <p:cBhvr additive="base">
                                        <p:cTn id="7" dur="5000" fill="hold"/>
                                        <p:tgtEl>
                                          <p:spTgt spid="56329"/>
                                        </p:tgtEl>
                                        <p:attrNameLst>
                                          <p:attrName>ppt_x</p:attrName>
                                        </p:attrNameLst>
                                      </p:cBhvr>
                                      <p:tavLst>
                                        <p:tav tm="0">
                                          <p:val>
                                            <p:strVal val="#ppt_x"/>
                                          </p:val>
                                        </p:tav>
                                        <p:tav tm="100000">
                                          <p:val>
                                            <p:strVal val="#ppt_x"/>
                                          </p:val>
                                        </p:tav>
                                      </p:tavLst>
                                    </p:anim>
                                    <p:anim calcmode="lin" valueType="num">
                                      <p:cBhvr additive="base">
                                        <p:cTn id="8" dur="5000" fill="hold"/>
                                        <p:tgtEl>
                                          <p:spTgt spid="563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153400" cy="523220"/>
          </a:xfrm>
          <a:prstGeom prst="rect">
            <a:avLst/>
          </a:prstGeom>
          <a:noFill/>
        </p:spPr>
        <p:txBody>
          <a:bodyPr wrap="square" rtlCol="0">
            <a:spAutoFit/>
          </a:bodyPr>
          <a:lstStyle/>
          <a:p>
            <a:r>
              <a:rPr lang="en-US" sz="2800" b="1" dirty="0" smtClean="0"/>
              <a:t>PHƯƠNG TRÌNH SUY NGHĨ GIÙM CHÚNG TA</a:t>
            </a:r>
            <a:endParaRPr lang="en-US" sz="2800" b="1" dirty="0"/>
          </a:p>
        </p:txBody>
      </p:sp>
      <p:sp>
        <p:nvSpPr>
          <p:cNvPr id="3" name="TextBox 2"/>
          <p:cNvSpPr txBox="1"/>
          <p:nvPr/>
        </p:nvSpPr>
        <p:spPr>
          <a:xfrm>
            <a:off x="457200" y="914400"/>
            <a:ext cx="8001000" cy="830997"/>
          </a:xfrm>
          <a:prstGeom prst="rect">
            <a:avLst/>
          </a:prstGeom>
          <a:noFill/>
        </p:spPr>
        <p:txBody>
          <a:bodyPr wrap="square" rtlCol="0">
            <a:spAutoFit/>
          </a:bodyPr>
          <a:lstStyle/>
          <a:p>
            <a:r>
              <a:rPr lang="en-US" sz="2400" dirty="0" err="1" smtClean="0">
                <a:solidFill>
                  <a:srgbClr val="0000FF"/>
                </a:solidFill>
              </a:rPr>
              <a:t>Nếu</a:t>
            </a:r>
            <a:r>
              <a:rPr lang="en-US" sz="2400" dirty="0" smtClean="0">
                <a:solidFill>
                  <a:srgbClr val="0000FF"/>
                </a:solidFill>
              </a:rPr>
              <a:t> </a:t>
            </a:r>
            <a:r>
              <a:rPr lang="en-US" sz="2400" dirty="0" err="1" smtClean="0">
                <a:solidFill>
                  <a:srgbClr val="0000FF"/>
                </a:solidFill>
              </a:rPr>
              <a:t>bạn</a:t>
            </a:r>
            <a:r>
              <a:rPr lang="en-US" sz="2400" dirty="0" smtClean="0">
                <a:solidFill>
                  <a:srgbClr val="0000FF"/>
                </a:solidFill>
              </a:rPr>
              <a:t> </a:t>
            </a:r>
            <a:r>
              <a:rPr lang="en-US" sz="2400" dirty="0" err="1" smtClean="0">
                <a:solidFill>
                  <a:srgbClr val="0000FF"/>
                </a:solidFill>
              </a:rPr>
              <a:t>không</a:t>
            </a:r>
            <a:r>
              <a:rPr lang="en-US" sz="2400" dirty="0" smtClean="0">
                <a:solidFill>
                  <a:srgbClr val="0000FF"/>
                </a:solidFill>
              </a:rPr>
              <a:t> tin </a:t>
            </a:r>
            <a:r>
              <a:rPr lang="en-US" sz="2400" dirty="0" err="1" smtClean="0">
                <a:solidFill>
                  <a:srgbClr val="0000FF"/>
                </a:solidFill>
              </a:rPr>
              <a:t>rằng</a:t>
            </a:r>
            <a:r>
              <a:rPr lang="en-US" sz="2400" dirty="0" smtClean="0">
                <a:solidFill>
                  <a:srgbClr val="0000FF"/>
                </a:solidFill>
              </a:rPr>
              <a:t> </a:t>
            </a:r>
            <a:r>
              <a:rPr lang="en-US" sz="2400" dirty="0" err="1" smtClean="0">
                <a:solidFill>
                  <a:srgbClr val="0000FF"/>
                </a:solidFill>
              </a:rPr>
              <a:t>một</a:t>
            </a:r>
            <a:r>
              <a:rPr lang="en-US" sz="2400" dirty="0" smtClean="0">
                <a:solidFill>
                  <a:srgbClr val="0000FF"/>
                </a:solidFill>
              </a:rPr>
              <a:t> </a:t>
            </a:r>
            <a:r>
              <a:rPr lang="en-US" sz="2400" dirty="0" err="1" smtClean="0">
                <a:solidFill>
                  <a:srgbClr val="0000FF"/>
                </a:solidFill>
              </a:rPr>
              <a:t>phương</a:t>
            </a:r>
            <a:r>
              <a:rPr lang="en-US" sz="2400" dirty="0" smtClean="0">
                <a:solidFill>
                  <a:srgbClr val="0000FF"/>
                </a:solidFill>
              </a:rPr>
              <a:t> </a:t>
            </a:r>
            <a:r>
              <a:rPr lang="en-US" sz="2400" dirty="0" err="1" smtClean="0">
                <a:solidFill>
                  <a:srgbClr val="0000FF"/>
                </a:solidFill>
              </a:rPr>
              <a:t>trình</a:t>
            </a:r>
            <a:r>
              <a:rPr lang="en-US" sz="2400" dirty="0" smtClean="0">
                <a:solidFill>
                  <a:srgbClr val="0000FF"/>
                </a:solidFill>
              </a:rPr>
              <a:t> </a:t>
            </a:r>
            <a:r>
              <a:rPr lang="en-US" sz="2400" dirty="0" err="1" smtClean="0">
                <a:solidFill>
                  <a:srgbClr val="0000FF"/>
                </a:solidFill>
              </a:rPr>
              <a:t>lại</a:t>
            </a:r>
            <a:r>
              <a:rPr lang="en-US" sz="2400" dirty="0" smtClean="0">
                <a:solidFill>
                  <a:srgbClr val="0000FF"/>
                </a:solidFill>
              </a:rPr>
              <a:t> </a:t>
            </a:r>
            <a:r>
              <a:rPr lang="en-US" sz="2400" dirty="0" err="1" smtClean="0">
                <a:solidFill>
                  <a:srgbClr val="0000FF"/>
                </a:solidFill>
              </a:rPr>
              <a:t>có</a:t>
            </a:r>
            <a:r>
              <a:rPr lang="en-US" sz="2400" dirty="0" smtClean="0">
                <a:solidFill>
                  <a:srgbClr val="0000FF"/>
                </a:solidFill>
              </a:rPr>
              <a:t> </a:t>
            </a:r>
            <a:r>
              <a:rPr lang="en-US" sz="2400" dirty="0" err="1" smtClean="0">
                <a:solidFill>
                  <a:srgbClr val="0000FF"/>
                </a:solidFill>
              </a:rPr>
              <a:t>thể</a:t>
            </a:r>
            <a:r>
              <a:rPr lang="en-US" sz="2400" dirty="0" smtClean="0">
                <a:solidFill>
                  <a:srgbClr val="0000FF"/>
                </a:solidFill>
              </a:rPr>
              <a:t> </a:t>
            </a:r>
            <a:r>
              <a:rPr lang="en-US" sz="2400" dirty="0" err="1" smtClean="0">
                <a:solidFill>
                  <a:srgbClr val="0000FF"/>
                </a:solidFill>
              </a:rPr>
              <a:t>tiên</a:t>
            </a:r>
            <a:r>
              <a:rPr lang="en-US" sz="2400" dirty="0" smtClean="0">
                <a:solidFill>
                  <a:srgbClr val="0000FF"/>
                </a:solidFill>
              </a:rPr>
              <a:t> </a:t>
            </a:r>
            <a:r>
              <a:rPr lang="en-US" sz="2400" dirty="0" err="1" smtClean="0">
                <a:solidFill>
                  <a:srgbClr val="0000FF"/>
                </a:solidFill>
              </a:rPr>
              <a:t>đoán</a:t>
            </a:r>
            <a:r>
              <a:rPr lang="en-US" sz="2400" dirty="0" smtClean="0">
                <a:solidFill>
                  <a:srgbClr val="0000FF"/>
                </a:solidFill>
              </a:rPr>
              <a:t> </a:t>
            </a:r>
            <a:r>
              <a:rPr lang="en-US" sz="2400" dirty="0" err="1" smtClean="0">
                <a:solidFill>
                  <a:srgbClr val="0000FF"/>
                </a:solidFill>
              </a:rPr>
              <a:t>giỏi</a:t>
            </a:r>
            <a:r>
              <a:rPr lang="en-US" sz="2400" dirty="0" smtClean="0">
                <a:solidFill>
                  <a:srgbClr val="0000FF"/>
                </a:solidFill>
              </a:rPr>
              <a:t> </a:t>
            </a:r>
            <a:r>
              <a:rPr lang="en-US" sz="2400" dirty="0" err="1" smtClean="0">
                <a:solidFill>
                  <a:srgbClr val="0000FF"/>
                </a:solidFill>
              </a:rPr>
              <a:t>hơn</a:t>
            </a:r>
            <a:r>
              <a:rPr lang="en-US" sz="2400" dirty="0" smtClean="0">
                <a:solidFill>
                  <a:srgbClr val="0000FF"/>
                </a:solidFill>
              </a:rPr>
              <a:t> </a:t>
            </a:r>
            <a:r>
              <a:rPr lang="en-US" sz="2400" dirty="0" err="1" smtClean="0">
                <a:solidFill>
                  <a:srgbClr val="0000FF"/>
                </a:solidFill>
              </a:rPr>
              <a:t>cả</a:t>
            </a:r>
            <a:r>
              <a:rPr lang="en-US" sz="2400" dirty="0" smtClean="0">
                <a:solidFill>
                  <a:srgbClr val="0000FF"/>
                </a:solidFill>
              </a:rPr>
              <a:t> </a:t>
            </a:r>
            <a:r>
              <a:rPr lang="en-US" sz="2400" dirty="0" err="1" smtClean="0">
                <a:solidFill>
                  <a:srgbClr val="0000FF"/>
                </a:solidFill>
              </a:rPr>
              <a:t>chúng</a:t>
            </a:r>
            <a:r>
              <a:rPr lang="en-US" sz="2400" dirty="0" smtClean="0">
                <a:solidFill>
                  <a:srgbClr val="0000FF"/>
                </a:solidFill>
              </a:rPr>
              <a:t> </a:t>
            </a:r>
            <a:r>
              <a:rPr lang="en-US" sz="2400" dirty="0" err="1" smtClean="0">
                <a:solidFill>
                  <a:srgbClr val="0000FF"/>
                </a:solidFill>
              </a:rPr>
              <a:t>ta</a:t>
            </a:r>
            <a:r>
              <a:rPr lang="en-US" sz="2400" dirty="0" smtClean="0">
                <a:solidFill>
                  <a:srgbClr val="0000FF"/>
                </a:solidFill>
              </a:rPr>
              <a:t>, </a:t>
            </a:r>
            <a:r>
              <a:rPr lang="en-US" sz="2400" dirty="0" err="1" smtClean="0">
                <a:solidFill>
                  <a:srgbClr val="0000FF"/>
                </a:solidFill>
              </a:rPr>
              <a:t>xin</a:t>
            </a:r>
            <a:r>
              <a:rPr lang="en-US" sz="2400" dirty="0" smtClean="0">
                <a:solidFill>
                  <a:srgbClr val="0000FF"/>
                </a:solidFill>
              </a:rPr>
              <a:t> </a:t>
            </a:r>
            <a:r>
              <a:rPr lang="en-US" sz="2400" dirty="0" err="1" smtClean="0">
                <a:solidFill>
                  <a:srgbClr val="0000FF"/>
                </a:solidFill>
              </a:rPr>
              <a:t>bạn</a:t>
            </a:r>
            <a:r>
              <a:rPr lang="en-US" sz="2400" dirty="0" smtClean="0">
                <a:solidFill>
                  <a:srgbClr val="0000FF"/>
                </a:solidFill>
              </a:rPr>
              <a:t> </a:t>
            </a:r>
            <a:r>
              <a:rPr lang="en-US" sz="2400" dirty="0" err="1" smtClean="0">
                <a:solidFill>
                  <a:srgbClr val="0000FF"/>
                </a:solidFill>
              </a:rPr>
              <a:t>hãy</a:t>
            </a:r>
            <a:r>
              <a:rPr lang="en-US" sz="2400" dirty="0" smtClean="0">
                <a:solidFill>
                  <a:srgbClr val="0000FF"/>
                </a:solidFill>
              </a:rPr>
              <a:t> </a:t>
            </a:r>
            <a:r>
              <a:rPr lang="en-US" sz="2400" dirty="0" err="1" smtClean="0">
                <a:solidFill>
                  <a:srgbClr val="0000FF"/>
                </a:solidFill>
              </a:rPr>
              <a:t>giải</a:t>
            </a:r>
            <a:r>
              <a:rPr lang="en-US" sz="2400" dirty="0" smtClean="0">
                <a:solidFill>
                  <a:srgbClr val="0000FF"/>
                </a:solidFill>
              </a:rPr>
              <a:t> </a:t>
            </a:r>
            <a:r>
              <a:rPr lang="en-US" sz="2400" dirty="0" err="1" smtClean="0">
                <a:solidFill>
                  <a:srgbClr val="0000FF"/>
                </a:solidFill>
              </a:rPr>
              <a:t>bài</a:t>
            </a:r>
            <a:r>
              <a:rPr lang="en-US" sz="2400" dirty="0" smtClean="0">
                <a:solidFill>
                  <a:srgbClr val="0000FF"/>
                </a:solidFill>
              </a:rPr>
              <a:t> </a:t>
            </a:r>
            <a:r>
              <a:rPr lang="en-US" sz="2400" dirty="0" err="1" smtClean="0">
                <a:solidFill>
                  <a:srgbClr val="0000FF"/>
                </a:solidFill>
              </a:rPr>
              <a:t>toán</a:t>
            </a:r>
            <a:r>
              <a:rPr lang="en-US" sz="2400" dirty="0" smtClean="0">
                <a:solidFill>
                  <a:srgbClr val="0000FF"/>
                </a:solidFill>
              </a:rPr>
              <a:t> </a:t>
            </a:r>
            <a:r>
              <a:rPr lang="en-US" sz="2400" dirty="0" err="1" smtClean="0">
                <a:solidFill>
                  <a:srgbClr val="0000FF"/>
                </a:solidFill>
              </a:rPr>
              <a:t>sau</a:t>
            </a:r>
            <a:r>
              <a:rPr lang="en-US" sz="2400" dirty="0" smtClean="0">
                <a:solidFill>
                  <a:srgbClr val="0000FF"/>
                </a:solidFill>
              </a:rPr>
              <a:t>: </a:t>
            </a:r>
            <a:endParaRPr lang="en-US" sz="2400" dirty="0">
              <a:solidFill>
                <a:srgbClr val="0000FF"/>
              </a:solidFill>
            </a:endParaRPr>
          </a:p>
        </p:txBody>
      </p:sp>
      <p:sp>
        <p:nvSpPr>
          <p:cNvPr id="4" name="TextBox 3"/>
          <p:cNvSpPr txBox="1"/>
          <p:nvPr/>
        </p:nvSpPr>
        <p:spPr>
          <a:xfrm>
            <a:off x="457200" y="1828800"/>
            <a:ext cx="7924800" cy="830997"/>
          </a:xfrm>
          <a:prstGeom prst="rect">
            <a:avLst/>
          </a:prstGeom>
          <a:noFill/>
        </p:spPr>
        <p:txBody>
          <a:bodyPr wrap="square" rtlCol="0">
            <a:spAutoFit/>
          </a:bodyPr>
          <a:lstStyle/>
          <a:p>
            <a:r>
              <a:rPr lang="en-US" sz="2400" dirty="0" err="1" smtClean="0">
                <a:solidFill>
                  <a:srgbClr val="0000FF"/>
                </a:solidFill>
              </a:rPr>
              <a:t>Một</a:t>
            </a:r>
            <a:r>
              <a:rPr lang="en-US" sz="2400" dirty="0" smtClean="0">
                <a:solidFill>
                  <a:srgbClr val="0000FF"/>
                </a:solidFill>
              </a:rPr>
              <a:t> </a:t>
            </a:r>
            <a:r>
              <a:rPr lang="en-US" sz="2400" dirty="0" err="1" smtClean="0">
                <a:solidFill>
                  <a:srgbClr val="0000FF"/>
                </a:solidFill>
              </a:rPr>
              <a:t>người</a:t>
            </a:r>
            <a:r>
              <a:rPr lang="en-US" sz="2400" dirty="0" smtClean="0">
                <a:solidFill>
                  <a:srgbClr val="0000FF"/>
                </a:solidFill>
              </a:rPr>
              <a:t> cha 32 </a:t>
            </a:r>
            <a:r>
              <a:rPr lang="en-US" sz="2400" dirty="0" err="1" smtClean="0">
                <a:solidFill>
                  <a:srgbClr val="0000FF"/>
                </a:solidFill>
              </a:rPr>
              <a:t>tuổi</a:t>
            </a:r>
            <a:r>
              <a:rPr lang="en-US" sz="2400" dirty="0" smtClean="0">
                <a:solidFill>
                  <a:srgbClr val="0000FF"/>
                </a:solidFill>
              </a:rPr>
              <a:t>, con </a:t>
            </a:r>
            <a:r>
              <a:rPr lang="en-US" sz="2400" dirty="0" err="1" smtClean="0">
                <a:solidFill>
                  <a:srgbClr val="0000FF"/>
                </a:solidFill>
              </a:rPr>
              <a:t>trai</a:t>
            </a:r>
            <a:r>
              <a:rPr lang="en-US" sz="2400" dirty="0" smtClean="0">
                <a:solidFill>
                  <a:srgbClr val="0000FF"/>
                </a:solidFill>
              </a:rPr>
              <a:t> </a:t>
            </a:r>
            <a:r>
              <a:rPr lang="en-US" sz="2400" dirty="0" err="1" smtClean="0">
                <a:solidFill>
                  <a:srgbClr val="0000FF"/>
                </a:solidFill>
              </a:rPr>
              <a:t>ông</a:t>
            </a:r>
            <a:r>
              <a:rPr lang="en-US" sz="2400" dirty="0" smtClean="0">
                <a:solidFill>
                  <a:srgbClr val="0000FF"/>
                </a:solidFill>
              </a:rPr>
              <a:t> </a:t>
            </a:r>
            <a:r>
              <a:rPr lang="en-US" sz="2400" dirty="0" err="1" smtClean="0">
                <a:solidFill>
                  <a:srgbClr val="0000FF"/>
                </a:solidFill>
              </a:rPr>
              <a:t>ta</a:t>
            </a:r>
            <a:r>
              <a:rPr lang="en-US" sz="2400" dirty="0" smtClean="0">
                <a:solidFill>
                  <a:srgbClr val="0000FF"/>
                </a:solidFill>
              </a:rPr>
              <a:t> </a:t>
            </a:r>
            <a:r>
              <a:rPr lang="en-US" sz="2400" dirty="0" err="1" smtClean="0">
                <a:solidFill>
                  <a:srgbClr val="0000FF"/>
                </a:solidFill>
              </a:rPr>
              <a:t>được</a:t>
            </a:r>
            <a:r>
              <a:rPr lang="en-US" sz="2400" dirty="0" smtClean="0">
                <a:solidFill>
                  <a:srgbClr val="0000FF"/>
                </a:solidFill>
              </a:rPr>
              <a:t> 5 </a:t>
            </a:r>
            <a:r>
              <a:rPr lang="en-US" sz="2400" dirty="0" err="1" smtClean="0">
                <a:solidFill>
                  <a:srgbClr val="0000FF"/>
                </a:solidFill>
              </a:rPr>
              <a:t>tuổi</a:t>
            </a:r>
            <a:r>
              <a:rPr lang="en-US" sz="2400" dirty="0" smtClean="0">
                <a:solidFill>
                  <a:srgbClr val="0000FF"/>
                </a:solidFill>
              </a:rPr>
              <a:t>. </a:t>
            </a:r>
            <a:r>
              <a:rPr lang="en-US" sz="2400" dirty="0" err="1" smtClean="0">
                <a:solidFill>
                  <a:srgbClr val="0000FF"/>
                </a:solidFill>
              </a:rPr>
              <a:t>Hỏi</a:t>
            </a:r>
            <a:r>
              <a:rPr lang="en-US" sz="2400" dirty="0" smtClean="0">
                <a:solidFill>
                  <a:srgbClr val="0000FF"/>
                </a:solidFill>
              </a:rPr>
              <a:t> </a:t>
            </a:r>
            <a:r>
              <a:rPr lang="en-US" sz="2400" dirty="0" err="1" smtClean="0">
                <a:solidFill>
                  <a:srgbClr val="0000FF"/>
                </a:solidFill>
              </a:rPr>
              <a:t>trong</a:t>
            </a:r>
            <a:r>
              <a:rPr lang="en-US" sz="2400" dirty="0" smtClean="0">
                <a:solidFill>
                  <a:srgbClr val="0000FF"/>
                </a:solidFill>
              </a:rPr>
              <a:t> </a:t>
            </a:r>
            <a:r>
              <a:rPr lang="en-US" sz="2400" dirty="0" err="1" smtClean="0">
                <a:solidFill>
                  <a:srgbClr val="0000FF"/>
                </a:solidFill>
              </a:rPr>
              <a:t>bao</a:t>
            </a:r>
            <a:r>
              <a:rPr lang="en-US" sz="2400" dirty="0" smtClean="0">
                <a:solidFill>
                  <a:srgbClr val="0000FF"/>
                </a:solidFill>
              </a:rPr>
              <a:t> </a:t>
            </a:r>
            <a:r>
              <a:rPr lang="en-US" sz="2400" dirty="0" err="1" smtClean="0">
                <a:solidFill>
                  <a:srgbClr val="0000FF"/>
                </a:solidFill>
              </a:rPr>
              <a:t>nhiêu</a:t>
            </a:r>
            <a:r>
              <a:rPr lang="en-US" sz="2400" dirty="0" smtClean="0">
                <a:solidFill>
                  <a:srgbClr val="0000FF"/>
                </a:solidFill>
              </a:rPr>
              <a:t> </a:t>
            </a:r>
            <a:r>
              <a:rPr lang="en-US" sz="2400" dirty="0" err="1" smtClean="0">
                <a:solidFill>
                  <a:srgbClr val="0000FF"/>
                </a:solidFill>
              </a:rPr>
              <a:t>năm</a:t>
            </a:r>
            <a:r>
              <a:rPr lang="en-US" sz="2400" dirty="0" smtClean="0">
                <a:solidFill>
                  <a:srgbClr val="0000FF"/>
                </a:solidFill>
              </a:rPr>
              <a:t> </a:t>
            </a:r>
            <a:r>
              <a:rPr lang="en-US" sz="2400" dirty="0" err="1" smtClean="0">
                <a:solidFill>
                  <a:srgbClr val="0000FF"/>
                </a:solidFill>
              </a:rPr>
              <a:t>nữa</a:t>
            </a:r>
            <a:r>
              <a:rPr lang="en-US" sz="2400" dirty="0" smtClean="0">
                <a:solidFill>
                  <a:srgbClr val="0000FF"/>
                </a:solidFill>
              </a:rPr>
              <a:t> </a:t>
            </a:r>
            <a:r>
              <a:rPr lang="en-US" sz="2400" dirty="0" err="1" smtClean="0">
                <a:solidFill>
                  <a:srgbClr val="0000FF"/>
                </a:solidFill>
              </a:rPr>
              <a:t>thì</a:t>
            </a:r>
            <a:r>
              <a:rPr lang="en-US" sz="2400" dirty="0" smtClean="0">
                <a:solidFill>
                  <a:srgbClr val="0000FF"/>
                </a:solidFill>
              </a:rPr>
              <a:t> </a:t>
            </a:r>
            <a:r>
              <a:rPr lang="en-US" sz="2400" dirty="0" err="1" smtClean="0">
                <a:solidFill>
                  <a:srgbClr val="0000FF"/>
                </a:solidFill>
              </a:rPr>
              <a:t>tuổi</a:t>
            </a:r>
            <a:r>
              <a:rPr lang="en-US" sz="2400" dirty="0" smtClean="0">
                <a:solidFill>
                  <a:srgbClr val="0000FF"/>
                </a:solidFill>
              </a:rPr>
              <a:t> cha </a:t>
            </a:r>
            <a:r>
              <a:rPr lang="en-US" sz="2400" dirty="0" err="1" smtClean="0">
                <a:solidFill>
                  <a:srgbClr val="0000FF"/>
                </a:solidFill>
              </a:rPr>
              <a:t>sẽ</a:t>
            </a:r>
            <a:r>
              <a:rPr lang="en-US" sz="2400" dirty="0" smtClean="0">
                <a:solidFill>
                  <a:srgbClr val="0000FF"/>
                </a:solidFill>
              </a:rPr>
              <a:t> </a:t>
            </a:r>
            <a:r>
              <a:rPr lang="en-US" sz="2400" dirty="0" err="1" smtClean="0">
                <a:solidFill>
                  <a:srgbClr val="0000FF"/>
                </a:solidFill>
              </a:rPr>
              <a:t>gấp</a:t>
            </a:r>
            <a:r>
              <a:rPr lang="en-US" sz="2400" dirty="0" smtClean="0">
                <a:solidFill>
                  <a:srgbClr val="0000FF"/>
                </a:solidFill>
              </a:rPr>
              <a:t> </a:t>
            </a:r>
            <a:r>
              <a:rPr lang="en-US" sz="2400" dirty="0" err="1" smtClean="0">
                <a:solidFill>
                  <a:srgbClr val="0000FF"/>
                </a:solidFill>
              </a:rPr>
              <a:t>mười</a:t>
            </a:r>
            <a:r>
              <a:rPr lang="en-US" sz="2400" dirty="0" smtClean="0">
                <a:solidFill>
                  <a:srgbClr val="0000FF"/>
                </a:solidFill>
              </a:rPr>
              <a:t> </a:t>
            </a:r>
            <a:r>
              <a:rPr lang="en-US" sz="2400" dirty="0" err="1" smtClean="0">
                <a:solidFill>
                  <a:srgbClr val="0000FF"/>
                </a:solidFill>
              </a:rPr>
              <a:t>lần</a:t>
            </a:r>
            <a:r>
              <a:rPr lang="en-US" sz="2400" dirty="0" smtClean="0">
                <a:solidFill>
                  <a:srgbClr val="0000FF"/>
                </a:solidFill>
              </a:rPr>
              <a:t> </a:t>
            </a:r>
            <a:r>
              <a:rPr lang="en-US" sz="2400" dirty="0" err="1" smtClean="0">
                <a:solidFill>
                  <a:srgbClr val="0000FF"/>
                </a:solidFill>
              </a:rPr>
              <a:t>tuổi</a:t>
            </a:r>
            <a:r>
              <a:rPr lang="en-US" sz="2400" dirty="0" smtClean="0">
                <a:solidFill>
                  <a:srgbClr val="0000FF"/>
                </a:solidFill>
              </a:rPr>
              <a:t> con?</a:t>
            </a:r>
            <a:endParaRPr lang="en-US" sz="2400" dirty="0">
              <a:solidFill>
                <a:srgbClr val="0000FF"/>
              </a:solidFill>
            </a:endParaRPr>
          </a:p>
        </p:txBody>
      </p:sp>
      <p:sp>
        <p:nvSpPr>
          <p:cNvPr id="5" name="TextBox 4"/>
          <p:cNvSpPr txBox="1"/>
          <p:nvPr/>
        </p:nvSpPr>
        <p:spPr>
          <a:xfrm>
            <a:off x="2895600" y="2667000"/>
            <a:ext cx="914400" cy="461665"/>
          </a:xfrm>
          <a:prstGeom prst="rect">
            <a:avLst/>
          </a:prstGeom>
          <a:noFill/>
        </p:spPr>
        <p:txBody>
          <a:bodyPr wrap="square" rtlCol="0">
            <a:spAutoFit/>
          </a:bodyPr>
          <a:lstStyle/>
          <a:p>
            <a:r>
              <a:rPr lang="en-US" sz="2400" dirty="0" err="1" smtClean="0">
                <a:solidFill>
                  <a:srgbClr val="0000FF"/>
                </a:solidFill>
              </a:rPr>
              <a:t>Giải</a:t>
            </a:r>
            <a:endParaRPr lang="en-US" sz="2400" dirty="0">
              <a:solidFill>
                <a:srgbClr val="0000FF"/>
              </a:solidFill>
            </a:endParaRPr>
          </a:p>
        </p:txBody>
      </p:sp>
      <p:sp>
        <p:nvSpPr>
          <p:cNvPr id="6" name="TextBox 5"/>
          <p:cNvSpPr txBox="1"/>
          <p:nvPr/>
        </p:nvSpPr>
        <p:spPr>
          <a:xfrm>
            <a:off x="533400" y="3124200"/>
            <a:ext cx="8077200" cy="2123658"/>
          </a:xfrm>
          <a:prstGeom prst="rect">
            <a:avLst/>
          </a:prstGeom>
          <a:noFill/>
        </p:spPr>
        <p:txBody>
          <a:bodyPr wrap="square" rtlCol="0">
            <a:spAutoFit/>
          </a:bodyPr>
          <a:lstStyle/>
          <a:p>
            <a:r>
              <a:rPr lang="en-US" sz="2400" dirty="0" err="1" smtClean="0">
                <a:solidFill>
                  <a:srgbClr val="0000FF"/>
                </a:solidFill>
              </a:rPr>
              <a:t>Gọi</a:t>
            </a:r>
            <a:r>
              <a:rPr lang="en-US" sz="2400" dirty="0" smtClean="0">
                <a:solidFill>
                  <a:srgbClr val="0000FF"/>
                </a:solidFill>
              </a:rPr>
              <a:t> </a:t>
            </a:r>
            <a:r>
              <a:rPr lang="en-US" sz="2400" dirty="0" smtClean="0">
                <a:solidFill>
                  <a:srgbClr val="FF3300"/>
                </a:solidFill>
              </a:rPr>
              <a:t>x</a:t>
            </a:r>
            <a:r>
              <a:rPr lang="en-US" sz="2400" dirty="0" smtClean="0">
                <a:solidFill>
                  <a:srgbClr val="0000FF"/>
                </a:solidFill>
              </a:rPr>
              <a:t> </a:t>
            </a:r>
            <a:r>
              <a:rPr lang="en-US" sz="2400" dirty="0" err="1" smtClean="0">
                <a:solidFill>
                  <a:srgbClr val="0000FF"/>
                </a:solidFill>
              </a:rPr>
              <a:t>là</a:t>
            </a:r>
            <a:r>
              <a:rPr lang="en-US" sz="2400" dirty="0" smtClean="0">
                <a:solidFill>
                  <a:srgbClr val="0000FF"/>
                </a:solidFill>
              </a:rPr>
              <a:t> </a:t>
            </a:r>
            <a:r>
              <a:rPr lang="en-US" sz="2400" dirty="0" err="1" smtClean="0">
                <a:solidFill>
                  <a:srgbClr val="0000FF"/>
                </a:solidFill>
              </a:rPr>
              <a:t>số</a:t>
            </a:r>
            <a:r>
              <a:rPr lang="en-US" sz="2400" dirty="0" smtClean="0">
                <a:solidFill>
                  <a:srgbClr val="0000FF"/>
                </a:solidFill>
              </a:rPr>
              <a:t> </a:t>
            </a:r>
            <a:r>
              <a:rPr lang="en-US" sz="2400" dirty="0" err="1" smtClean="0">
                <a:solidFill>
                  <a:srgbClr val="0000FF"/>
                </a:solidFill>
              </a:rPr>
              <a:t>năm</a:t>
            </a:r>
            <a:r>
              <a:rPr lang="en-US" sz="2400" dirty="0" smtClean="0">
                <a:solidFill>
                  <a:srgbClr val="0000FF"/>
                </a:solidFill>
              </a:rPr>
              <a:t> </a:t>
            </a:r>
            <a:r>
              <a:rPr lang="en-US" sz="2400" dirty="0" err="1" smtClean="0">
                <a:solidFill>
                  <a:srgbClr val="0000FF"/>
                </a:solidFill>
              </a:rPr>
              <a:t>phải</a:t>
            </a:r>
            <a:r>
              <a:rPr lang="en-US" sz="2400" dirty="0" smtClean="0">
                <a:solidFill>
                  <a:srgbClr val="0000FF"/>
                </a:solidFill>
              </a:rPr>
              <a:t> </a:t>
            </a:r>
            <a:r>
              <a:rPr lang="en-US" sz="2400" dirty="0" err="1" smtClean="0">
                <a:solidFill>
                  <a:srgbClr val="0000FF"/>
                </a:solidFill>
              </a:rPr>
              <a:t>tìm</a:t>
            </a:r>
            <a:r>
              <a:rPr lang="en-US" sz="2400" dirty="0" smtClean="0">
                <a:solidFill>
                  <a:srgbClr val="0000FF"/>
                </a:solidFill>
              </a:rPr>
              <a:t>.</a:t>
            </a:r>
          </a:p>
          <a:p>
            <a:r>
              <a:rPr lang="en-US" sz="2400" dirty="0" err="1" smtClean="0">
                <a:solidFill>
                  <a:srgbClr val="0000FF"/>
                </a:solidFill>
              </a:rPr>
              <a:t>Trong</a:t>
            </a:r>
            <a:r>
              <a:rPr lang="en-US" sz="2400" dirty="0" smtClean="0">
                <a:solidFill>
                  <a:srgbClr val="0000FF"/>
                </a:solidFill>
              </a:rPr>
              <a:t> x </a:t>
            </a:r>
            <a:r>
              <a:rPr lang="en-US" sz="2400" dirty="0" err="1" smtClean="0">
                <a:solidFill>
                  <a:srgbClr val="0000FF"/>
                </a:solidFill>
              </a:rPr>
              <a:t>năm</a:t>
            </a:r>
            <a:r>
              <a:rPr lang="en-US" sz="2400" dirty="0" smtClean="0">
                <a:solidFill>
                  <a:srgbClr val="0000FF"/>
                </a:solidFill>
              </a:rPr>
              <a:t>, </a:t>
            </a:r>
            <a:r>
              <a:rPr lang="en-US" sz="2400" dirty="0" err="1" smtClean="0">
                <a:solidFill>
                  <a:srgbClr val="0000FF"/>
                </a:solidFill>
              </a:rPr>
              <a:t>tuổi</a:t>
            </a:r>
            <a:r>
              <a:rPr lang="en-US" sz="2400" dirty="0" smtClean="0">
                <a:solidFill>
                  <a:srgbClr val="0000FF"/>
                </a:solidFill>
              </a:rPr>
              <a:t> </a:t>
            </a:r>
            <a:r>
              <a:rPr lang="en-US" sz="2400" dirty="0" err="1" smtClean="0">
                <a:solidFill>
                  <a:srgbClr val="0000FF"/>
                </a:solidFill>
              </a:rPr>
              <a:t>người</a:t>
            </a:r>
            <a:r>
              <a:rPr lang="en-US" sz="2400" dirty="0" smtClean="0">
                <a:solidFill>
                  <a:srgbClr val="0000FF"/>
                </a:solidFill>
              </a:rPr>
              <a:t> cha </a:t>
            </a:r>
            <a:r>
              <a:rPr lang="en-US" sz="2400" dirty="0" err="1" smtClean="0">
                <a:solidFill>
                  <a:srgbClr val="0000FF"/>
                </a:solidFill>
              </a:rPr>
              <a:t>sẽ</a:t>
            </a:r>
            <a:r>
              <a:rPr lang="en-US" sz="2400" dirty="0" smtClean="0">
                <a:solidFill>
                  <a:srgbClr val="0000FF"/>
                </a:solidFill>
              </a:rPr>
              <a:t> </a:t>
            </a:r>
            <a:r>
              <a:rPr lang="en-US" sz="2400" dirty="0" err="1" smtClean="0">
                <a:solidFill>
                  <a:srgbClr val="0000FF"/>
                </a:solidFill>
              </a:rPr>
              <a:t>là</a:t>
            </a:r>
            <a:endParaRPr lang="en-US" sz="2400" dirty="0" smtClean="0">
              <a:solidFill>
                <a:srgbClr val="0000FF"/>
              </a:solidFill>
            </a:endParaRPr>
          </a:p>
          <a:p>
            <a:r>
              <a:rPr lang="en-US" sz="2400" dirty="0" smtClean="0">
                <a:solidFill>
                  <a:srgbClr val="0000FF"/>
                </a:solidFill>
              </a:rPr>
              <a:t>Ta </a:t>
            </a:r>
            <a:r>
              <a:rPr lang="en-US" sz="2400" dirty="0" err="1" smtClean="0">
                <a:solidFill>
                  <a:srgbClr val="0000FF"/>
                </a:solidFill>
              </a:rPr>
              <a:t>có</a:t>
            </a:r>
            <a:r>
              <a:rPr lang="en-US" sz="2400" dirty="0" smtClean="0">
                <a:solidFill>
                  <a:srgbClr val="0000FF"/>
                </a:solidFill>
              </a:rPr>
              <a:t> </a:t>
            </a:r>
            <a:r>
              <a:rPr lang="en-US" sz="2400" dirty="0" err="1" smtClean="0">
                <a:solidFill>
                  <a:srgbClr val="0000FF"/>
                </a:solidFill>
              </a:rPr>
              <a:t>phương</a:t>
            </a:r>
            <a:r>
              <a:rPr lang="en-US" sz="2400" dirty="0" smtClean="0">
                <a:solidFill>
                  <a:srgbClr val="0000FF"/>
                </a:solidFill>
              </a:rPr>
              <a:t> </a:t>
            </a:r>
            <a:r>
              <a:rPr lang="en-US" sz="2400" dirty="0" err="1" smtClean="0">
                <a:solidFill>
                  <a:srgbClr val="0000FF"/>
                </a:solidFill>
              </a:rPr>
              <a:t>trình</a:t>
            </a:r>
            <a:r>
              <a:rPr lang="en-US" sz="2400" dirty="0" smtClean="0">
                <a:solidFill>
                  <a:srgbClr val="0000FF"/>
                </a:solidFill>
              </a:rPr>
              <a:t> </a:t>
            </a:r>
            <a:r>
              <a:rPr lang="en-US" sz="2400" dirty="0" err="1" smtClean="0">
                <a:solidFill>
                  <a:srgbClr val="0000FF"/>
                </a:solidFill>
              </a:rPr>
              <a:t>sau</a:t>
            </a:r>
            <a:r>
              <a:rPr lang="en-US" sz="2400" dirty="0" smtClean="0">
                <a:solidFill>
                  <a:srgbClr val="0000FF"/>
                </a:solidFill>
              </a:rPr>
              <a:t>:</a:t>
            </a:r>
          </a:p>
          <a:p>
            <a:r>
              <a:rPr lang="en-US" sz="2400" dirty="0" err="1" smtClean="0">
                <a:solidFill>
                  <a:srgbClr val="0000FF"/>
                </a:solidFill>
              </a:rPr>
              <a:t>Giải</a:t>
            </a:r>
            <a:r>
              <a:rPr lang="en-US" sz="2400" dirty="0" smtClean="0">
                <a:solidFill>
                  <a:srgbClr val="0000FF"/>
                </a:solidFill>
              </a:rPr>
              <a:t> </a:t>
            </a:r>
            <a:r>
              <a:rPr lang="en-US" sz="2400" dirty="0" err="1" smtClean="0">
                <a:solidFill>
                  <a:srgbClr val="0000FF"/>
                </a:solidFill>
              </a:rPr>
              <a:t>phương</a:t>
            </a:r>
            <a:r>
              <a:rPr lang="en-US" sz="2400" dirty="0" smtClean="0">
                <a:solidFill>
                  <a:srgbClr val="0000FF"/>
                </a:solidFill>
              </a:rPr>
              <a:t> </a:t>
            </a:r>
            <a:r>
              <a:rPr lang="en-US" sz="2400" dirty="0" err="1" smtClean="0">
                <a:solidFill>
                  <a:srgbClr val="0000FF"/>
                </a:solidFill>
              </a:rPr>
              <a:t>trình</a:t>
            </a:r>
            <a:r>
              <a:rPr lang="en-US" sz="2400" dirty="0" smtClean="0">
                <a:solidFill>
                  <a:srgbClr val="0000FF"/>
                </a:solidFill>
              </a:rPr>
              <a:t> </a:t>
            </a:r>
            <a:r>
              <a:rPr lang="en-US" sz="2400" dirty="0" err="1" smtClean="0">
                <a:solidFill>
                  <a:srgbClr val="0000FF"/>
                </a:solidFill>
              </a:rPr>
              <a:t>ta</a:t>
            </a:r>
            <a:r>
              <a:rPr lang="en-US" sz="2400" dirty="0" smtClean="0">
                <a:solidFill>
                  <a:srgbClr val="0000FF"/>
                </a:solidFill>
              </a:rPr>
              <a:t> </a:t>
            </a:r>
            <a:r>
              <a:rPr lang="en-US" sz="2400" dirty="0" err="1" smtClean="0">
                <a:solidFill>
                  <a:srgbClr val="0000FF"/>
                </a:solidFill>
              </a:rPr>
              <a:t>được</a:t>
            </a:r>
            <a:r>
              <a:rPr lang="en-US" sz="2400" dirty="0" smtClean="0">
                <a:solidFill>
                  <a:srgbClr val="0000FF"/>
                </a:solidFill>
              </a:rPr>
              <a:t>: </a:t>
            </a:r>
            <a:endParaRPr lang="en-US" sz="2400" dirty="0">
              <a:solidFill>
                <a:srgbClr val="0000FF"/>
              </a:solidFill>
            </a:endParaRPr>
          </a:p>
        </p:txBody>
      </p:sp>
      <p:sp>
        <p:nvSpPr>
          <p:cNvPr id="7" name="Rectangle 6"/>
          <p:cNvSpPr/>
          <p:nvPr/>
        </p:nvSpPr>
        <p:spPr>
          <a:xfrm>
            <a:off x="3962400" y="4800600"/>
            <a:ext cx="798617" cy="400110"/>
          </a:xfrm>
          <a:prstGeom prst="rect">
            <a:avLst/>
          </a:prstGeom>
        </p:spPr>
        <p:txBody>
          <a:bodyPr wrap="none">
            <a:spAutoFit/>
          </a:bodyPr>
          <a:lstStyle/>
          <a:p>
            <a:r>
              <a:rPr lang="en-US" dirty="0" smtClean="0">
                <a:solidFill>
                  <a:srgbClr val="FF3300"/>
                </a:solidFill>
              </a:rPr>
              <a:t>x = -2</a:t>
            </a:r>
            <a:endParaRPr lang="en-US" dirty="0">
              <a:solidFill>
                <a:srgbClr val="FF3300"/>
              </a:solidFill>
            </a:endParaRPr>
          </a:p>
        </p:txBody>
      </p:sp>
      <p:sp>
        <p:nvSpPr>
          <p:cNvPr id="10" name="TextBox 9"/>
          <p:cNvSpPr txBox="1"/>
          <p:nvPr/>
        </p:nvSpPr>
        <p:spPr>
          <a:xfrm>
            <a:off x="4724400" y="3733800"/>
            <a:ext cx="990600" cy="400110"/>
          </a:xfrm>
          <a:prstGeom prst="rect">
            <a:avLst/>
          </a:prstGeom>
          <a:noFill/>
        </p:spPr>
        <p:txBody>
          <a:bodyPr wrap="square" rtlCol="0">
            <a:spAutoFit/>
          </a:bodyPr>
          <a:lstStyle/>
          <a:p>
            <a:r>
              <a:rPr lang="en-US" dirty="0" smtClean="0">
                <a:solidFill>
                  <a:srgbClr val="FF3300"/>
                </a:solidFill>
              </a:rPr>
              <a:t>32 + x</a:t>
            </a:r>
            <a:endParaRPr lang="en-US" dirty="0">
              <a:solidFill>
                <a:srgbClr val="FF3300"/>
              </a:solidFill>
            </a:endParaRPr>
          </a:p>
        </p:txBody>
      </p:sp>
      <p:sp>
        <p:nvSpPr>
          <p:cNvPr id="12" name="TextBox 11"/>
          <p:cNvSpPr txBox="1"/>
          <p:nvPr/>
        </p:nvSpPr>
        <p:spPr>
          <a:xfrm>
            <a:off x="7543800" y="3733800"/>
            <a:ext cx="762000" cy="400110"/>
          </a:xfrm>
          <a:prstGeom prst="rect">
            <a:avLst/>
          </a:prstGeom>
          <a:noFill/>
        </p:spPr>
        <p:txBody>
          <a:bodyPr wrap="square" rtlCol="0">
            <a:spAutoFit/>
          </a:bodyPr>
          <a:lstStyle/>
          <a:p>
            <a:r>
              <a:rPr lang="en-US" dirty="0" smtClean="0">
                <a:solidFill>
                  <a:srgbClr val="FF3300"/>
                </a:solidFill>
              </a:rPr>
              <a:t>5 + x</a:t>
            </a:r>
            <a:endParaRPr lang="en-US" dirty="0">
              <a:solidFill>
                <a:srgbClr val="FF3300"/>
              </a:solidFill>
            </a:endParaRPr>
          </a:p>
        </p:txBody>
      </p:sp>
      <p:sp>
        <p:nvSpPr>
          <p:cNvPr id="13" name="TextBox 12"/>
          <p:cNvSpPr txBox="1"/>
          <p:nvPr/>
        </p:nvSpPr>
        <p:spPr>
          <a:xfrm>
            <a:off x="3581400" y="4267200"/>
            <a:ext cx="2438400" cy="400110"/>
          </a:xfrm>
          <a:prstGeom prst="rect">
            <a:avLst/>
          </a:prstGeom>
          <a:noFill/>
        </p:spPr>
        <p:txBody>
          <a:bodyPr wrap="square" rtlCol="0">
            <a:spAutoFit/>
          </a:bodyPr>
          <a:lstStyle/>
          <a:p>
            <a:r>
              <a:rPr lang="en-US" dirty="0" smtClean="0">
                <a:solidFill>
                  <a:srgbClr val="FF3300"/>
                </a:solidFill>
              </a:rPr>
              <a:t>32 + x = 10(5 + x)</a:t>
            </a:r>
            <a:endParaRPr lang="en-US" dirty="0">
              <a:solidFill>
                <a:srgbClr val="FF3300"/>
              </a:solidFill>
            </a:endParaRPr>
          </a:p>
        </p:txBody>
      </p:sp>
      <p:sp>
        <p:nvSpPr>
          <p:cNvPr id="14" name="TextBox 13"/>
          <p:cNvSpPr txBox="1"/>
          <p:nvPr/>
        </p:nvSpPr>
        <p:spPr>
          <a:xfrm>
            <a:off x="533400" y="5334000"/>
            <a:ext cx="8153400" cy="1200329"/>
          </a:xfrm>
          <a:prstGeom prst="rect">
            <a:avLst/>
          </a:prstGeom>
          <a:noFill/>
        </p:spPr>
        <p:txBody>
          <a:bodyPr wrap="square" rtlCol="0">
            <a:spAutoFit/>
          </a:bodyPr>
          <a:lstStyle/>
          <a:p>
            <a:r>
              <a:rPr lang="en-US" sz="2400" dirty="0" err="1" smtClean="0"/>
              <a:t>Trong</a:t>
            </a:r>
            <a:r>
              <a:rPr lang="en-US" sz="2400" dirty="0" smtClean="0"/>
              <a:t> -2 </a:t>
            </a:r>
            <a:r>
              <a:rPr lang="en-US" sz="2400" dirty="0" err="1" smtClean="0"/>
              <a:t>năm</a:t>
            </a:r>
            <a:r>
              <a:rPr lang="en-US" sz="2400" dirty="0" smtClean="0"/>
              <a:t> </a:t>
            </a:r>
            <a:r>
              <a:rPr lang="en-US" sz="2400" dirty="0" err="1" smtClean="0"/>
              <a:t>có</a:t>
            </a:r>
            <a:r>
              <a:rPr lang="en-US" sz="2400" dirty="0" smtClean="0"/>
              <a:t> </a:t>
            </a:r>
            <a:r>
              <a:rPr lang="en-US" sz="2400" dirty="0" err="1" smtClean="0"/>
              <a:t>nghĩa</a:t>
            </a:r>
            <a:r>
              <a:rPr lang="en-US" sz="2400" dirty="0" smtClean="0"/>
              <a:t> </a:t>
            </a:r>
            <a:r>
              <a:rPr lang="en-US" sz="2400" dirty="0" err="1" smtClean="0"/>
              <a:t>là</a:t>
            </a:r>
            <a:r>
              <a:rPr lang="en-US" sz="2400" dirty="0" smtClean="0"/>
              <a:t> </a:t>
            </a:r>
            <a:r>
              <a:rPr lang="en-US" sz="2400" dirty="0" err="1" smtClean="0"/>
              <a:t>đã</a:t>
            </a:r>
            <a:r>
              <a:rPr lang="en-US" sz="2400" dirty="0" smtClean="0"/>
              <a:t> qua 2 </a:t>
            </a:r>
            <a:r>
              <a:rPr lang="en-US" sz="2400" dirty="0" err="1" smtClean="0"/>
              <a:t>năm.Như</a:t>
            </a:r>
            <a:r>
              <a:rPr lang="en-US" sz="2400" dirty="0" smtClean="0"/>
              <a:t> </a:t>
            </a:r>
            <a:r>
              <a:rPr lang="en-US" sz="2400" dirty="0" err="1" smtClean="0"/>
              <a:t>vậy</a:t>
            </a:r>
            <a:r>
              <a:rPr lang="en-US" sz="2400" dirty="0" smtClean="0"/>
              <a:t> </a:t>
            </a:r>
            <a:r>
              <a:rPr lang="en-US" sz="2400" dirty="0" err="1" smtClean="0"/>
              <a:t>trong</a:t>
            </a:r>
            <a:r>
              <a:rPr lang="en-US" sz="2400" dirty="0" smtClean="0"/>
              <a:t> </a:t>
            </a:r>
            <a:r>
              <a:rPr lang="en-US" sz="2400" dirty="0" err="1" smtClean="0"/>
              <a:t>tương</a:t>
            </a:r>
            <a:r>
              <a:rPr lang="en-US" sz="2400" dirty="0" smtClean="0"/>
              <a:t> </a:t>
            </a:r>
            <a:r>
              <a:rPr lang="en-US" sz="2400" dirty="0" err="1" smtClean="0"/>
              <a:t>lai</a:t>
            </a:r>
            <a:r>
              <a:rPr lang="en-US" sz="2400" dirty="0" smtClean="0"/>
              <a:t> </a:t>
            </a:r>
            <a:r>
              <a:rPr lang="en-US" sz="2400" dirty="0" err="1" smtClean="0"/>
              <a:t>tuổi</a:t>
            </a:r>
            <a:r>
              <a:rPr lang="en-US" sz="2400" dirty="0" smtClean="0"/>
              <a:t> cha </a:t>
            </a:r>
            <a:r>
              <a:rPr lang="en-US" sz="2400" dirty="0" err="1" smtClean="0"/>
              <a:t>không</a:t>
            </a:r>
            <a:r>
              <a:rPr lang="en-US" sz="2400" dirty="0" smtClean="0"/>
              <a:t> </a:t>
            </a:r>
            <a:r>
              <a:rPr lang="en-US" sz="2400" dirty="0" err="1" smtClean="0"/>
              <a:t>bao</a:t>
            </a:r>
            <a:r>
              <a:rPr lang="en-US" sz="2400" dirty="0" smtClean="0"/>
              <a:t> </a:t>
            </a:r>
            <a:r>
              <a:rPr lang="en-US" sz="2400" dirty="0" err="1" smtClean="0"/>
              <a:t>giờ</a:t>
            </a:r>
            <a:r>
              <a:rPr lang="en-US" sz="2400" dirty="0" smtClean="0"/>
              <a:t> </a:t>
            </a:r>
            <a:r>
              <a:rPr lang="en-US" sz="2400" dirty="0" err="1" smtClean="0"/>
              <a:t>gấp</a:t>
            </a:r>
            <a:r>
              <a:rPr lang="en-US" sz="2400" dirty="0" smtClean="0"/>
              <a:t> 10 </a:t>
            </a:r>
            <a:r>
              <a:rPr lang="en-US" sz="2400" dirty="0" err="1" smtClean="0"/>
              <a:t>lần</a:t>
            </a:r>
            <a:r>
              <a:rPr lang="en-US" sz="2400" dirty="0" smtClean="0"/>
              <a:t> </a:t>
            </a:r>
            <a:r>
              <a:rPr lang="en-US" sz="2400" dirty="0" err="1" smtClean="0"/>
              <a:t>tuổi</a:t>
            </a:r>
            <a:r>
              <a:rPr lang="en-US" sz="2400" dirty="0" smtClean="0"/>
              <a:t> con. </a:t>
            </a:r>
            <a:r>
              <a:rPr lang="en-US" sz="2400" dirty="0" err="1" smtClean="0"/>
              <a:t>Điều</a:t>
            </a:r>
            <a:r>
              <a:rPr lang="en-US" sz="2400" dirty="0" smtClean="0"/>
              <a:t> </a:t>
            </a:r>
            <a:r>
              <a:rPr lang="en-US" sz="2400" dirty="0" err="1" smtClean="0"/>
              <a:t>đó</a:t>
            </a:r>
            <a:r>
              <a:rPr lang="en-US" sz="2400" dirty="0" smtClean="0"/>
              <a:t> </a:t>
            </a:r>
            <a:r>
              <a:rPr lang="en-US" sz="2400" dirty="0" err="1" smtClean="0"/>
              <a:t>chỉ</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trong</a:t>
            </a:r>
            <a:r>
              <a:rPr lang="en-US" sz="2400" dirty="0" smtClean="0"/>
              <a:t> </a:t>
            </a:r>
            <a:r>
              <a:rPr lang="en-US" sz="2400" dirty="0" err="1" smtClean="0"/>
              <a:t>quá</a:t>
            </a:r>
            <a:r>
              <a:rPr lang="en-US" sz="2400" dirty="0" smtClean="0"/>
              <a:t> </a:t>
            </a:r>
            <a:r>
              <a:rPr lang="en-US" sz="2400" dirty="0" err="1" smtClean="0"/>
              <a:t>khứ.Phương</a:t>
            </a:r>
            <a:r>
              <a:rPr lang="en-US" sz="2400" dirty="0" smtClean="0"/>
              <a:t> </a:t>
            </a:r>
            <a:r>
              <a:rPr lang="en-US" sz="2400" dirty="0" err="1" smtClean="0"/>
              <a:t>trình</a:t>
            </a:r>
            <a:r>
              <a:rPr lang="en-US" sz="2400" dirty="0" smtClean="0"/>
              <a:t> </a:t>
            </a:r>
            <a:r>
              <a:rPr lang="en-US" sz="2400" dirty="0" err="1" smtClean="0"/>
              <a:t>tỏ</a:t>
            </a:r>
            <a:r>
              <a:rPr lang="en-US" sz="2400" dirty="0" smtClean="0"/>
              <a:t> </a:t>
            </a:r>
            <a:r>
              <a:rPr lang="en-US" sz="2400" dirty="0" err="1" smtClean="0"/>
              <a:t>ra</a:t>
            </a:r>
            <a:r>
              <a:rPr lang="en-US" sz="2400" dirty="0" smtClean="0"/>
              <a:t> </a:t>
            </a:r>
            <a:r>
              <a:rPr lang="en-US" sz="2400" dirty="0" err="1" smtClean="0"/>
              <a:t>chính</a:t>
            </a:r>
            <a:r>
              <a:rPr lang="en-US" sz="2400" dirty="0" smtClean="0"/>
              <a:t> </a:t>
            </a:r>
            <a:r>
              <a:rPr lang="en-US" sz="2400" dirty="0" err="1" smtClean="0"/>
              <a:t>chắn</a:t>
            </a:r>
            <a:r>
              <a:rPr lang="en-US" sz="2400" dirty="0" smtClean="0"/>
              <a:t> </a:t>
            </a:r>
            <a:r>
              <a:rPr lang="en-US" sz="2400" dirty="0" err="1" smtClean="0"/>
              <a:t>hơn</a:t>
            </a:r>
            <a:r>
              <a:rPr lang="en-US" sz="2400" dirty="0" smtClean="0"/>
              <a:t> </a:t>
            </a:r>
            <a:r>
              <a:rPr lang="en-US" sz="2400" dirty="0" err="1" smtClean="0"/>
              <a:t>chúng</a:t>
            </a:r>
            <a:r>
              <a:rPr lang="en-US" sz="2400" dirty="0" smtClean="0"/>
              <a:t> </a:t>
            </a:r>
            <a:r>
              <a:rPr lang="en-US" sz="2400" dirty="0" err="1" smtClean="0"/>
              <a:t>ta</a:t>
            </a:r>
            <a:r>
              <a:rPr lang="en-US" sz="2400" dirty="0" smtClean="0"/>
              <a:t>.</a:t>
            </a:r>
            <a:endParaRPr lang="en-US" sz="2400" dirty="0"/>
          </a:p>
        </p:txBody>
      </p:sp>
      <p:sp>
        <p:nvSpPr>
          <p:cNvPr id="15" name="TextBox 14"/>
          <p:cNvSpPr txBox="1"/>
          <p:nvPr/>
        </p:nvSpPr>
        <p:spPr>
          <a:xfrm>
            <a:off x="5638800" y="3733800"/>
            <a:ext cx="1905000" cy="400110"/>
          </a:xfrm>
          <a:prstGeom prst="rect">
            <a:avLst/>
          </a:prstGeom>
          <a:noFill/>
        </p:spPr>
        <p:txBody>
          <a:bodyPr wrap="square" rtlCol="0">
            <a:spAutoFit/>
          </a:bodyPr>
          <a:lstStyle/>
          <a:p>
            <a:r>
              <a:rPr lang="en-US" dirty="0" err="1" smtClean="0">
                <a:solidFill>
                  <a:srgbClr val="0000FF"/>
                </a:solidFill>
              </a:rPr>
              <a:t>và</a:t>
            </a:r>
            <a:r>
              <a:rPr lang="en-US" dirty="0" smtClean="0">
                <a:solidFill>
                  <a:srgbClr val="0000FF"/>
                </a:solidFill>
              </a:rPr>
              <a:t> </a:t>
            </a:r>
            <a:r>
              <a:rPr lang="en-US" dirty="0" err="1" smtClean="0">
                <a:solidFill>
                  <a:srgbClr val="0000FF"/>
                </a:solidFill>
              </a:rPr>
              <a:t>tuổi</a:t>
            </a:r>
            <a:r>
              <a:rPr lang="en-US" dirty="0" smtClean="0">
                <a:solidFill>
                  <a:srgbClr val="0000FF"/>
                </a:solidFill>
              </a:rPr>
              <a:t> con </a:t>
            </a:r>
            <a:r>
              <a:rPr lang="en-US" dirty="0" err="1" smtClean="0">
                <a:solidFill>
                  <a:srgbClr val="0000FF"/>
                </a:solidFill>
              </a:rPr>
              <a:t>sẽ</a:t>
            </a:r>
            <a:r>
              <a:rPr lang="en-US" dirty="0" smtClean="0">
                <a:solidFill>
                  <a:srgbClr val="0000FF"/>
                </a:solidFill>
              </a:rPr>
              <a:t> </a:t>
            </a:r>
            <a:r>
              <a:rPr lang="en-US" dirty="0" err="1" smtClean="0">
                <a:solidFill>
                  <a:srgbClr val="0000FF"/>
                </a:solidFill>
              </a:rPr>
              <a:t>là</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anim calcmode="lin" valueType="num">
                                      <p:cBhvr>
                                        <p:cTn id="13" dur="500" fill="hold"/>
                                        <p:tgtEl>
                                          <p:spTgt spid="3"/>
                                        </p:tgtEl>
                                        <p:attrNameLst>
                                          <p:attrName>ppt_w</p:attrName>
                                        </p:attrNameLst>
                                      </p:cBhvr>
                                      <p:tavLst>
                                        <p:tav tm="0" fmla="#ppt_w*sin(2.5*pi*$)">
                                          <p:val>
                                            <p:fltVal val="0"/>
                                          </p:val>
                                        </p:tav>
                                        <p:tav tm="100000">
                                          <p:val>
                                            <p:fltVal val="1"/>
                                          </p:val>
                                        </p:tav>
                                      </p:tavLst>
                                    </p:anim>
                                    <p:anim calcmode="lin" valueType="num">
                                      <p:cBhvr>
                                        <p:cTn id="14"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iterate type="lt">
                                    <p:tmPct val="10000"/>
                                  </p:iterate>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anim calcmode="lin" valueType="num">
                                      <p:cBhvr>
                                        <p:cTn id="20" dur="5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21" dur="5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linds(horizont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blinds(horizontal)">
                                      <p:cBhvr>
                                        <p:cTn id="31" dur="500"/>
                                        <p:tgtEl>
                                          <p:spTgt spid="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nodeType="clickEffect">
                                  <p:stCondLst>
                                    <p:cond delay="0"/>
                                  </p:stCondLst>
                                  <p:iterate type="lt">
                                    <p:tmPct val="10000"/>
                                  </p:iterate>
                                  <p:childTnLst>
                                    <p:set>
                                      <p:cBhvr>
                                        <p:cTn id="35" dur="1" fill="hold">
                                          <p:stCondLst>
                                            <p:cond delay="0"/>
                                          </p:stCondLst>
                                        </p:cTn>
                                        <p:tgtEl>
                                          <p:spTgt spid="6">
                                            <p:txEl>
                                              <p:pRg st="1" end="1"/>
                                            </p:txEl>
                                          </p:spTgt>
                                        </p:tgtEl>
                                        <p:attrNameLst>
                                          <p:attrName>style.visibility</p:attrName>
                                        </p:attrNameLst>
                                      </p:cBhvr>
                                      <p:to>
                                        <p:strVal val="visible"/>
                                      </p:to>
                                    </p:set>
                                    <p:animEffect transition="in" filter="fade">
                                      <p:cBhvr>
                                        <p:cTn id="36" dur="500"/>
                                        <p:tgtEl>
                                          <p:spTgt spid="6">
                                            <p:txEl>
                                              <p:pRg st="1" end="1"/>
                                            </p:txEl>
                                          </p:spTgt>
                                        </p:tgtEl>
                                      </p:cBhvr>
                                    </p:animEffect>
                                    <p:anim calcmode="lin" valueType="num">
                                      <p:cBhvr>
                                        <p:cTn id="37" dur="5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38"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iterate type="lt">
                                    <p:tmPct val="10000"/>
                                  </p:iterate>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anim calcmode="lin" valueType="num">
                                      <p:cBhvr>
                                        <p:cTn id="50" dur="500" fill="hold"/>
                                        <p:tgtEl>
                                          <p:spTgt spid="15"/>
                                        </p:tgtEl>
                                        <p:attrNameLst>
                                          <p:attrName>ppt_w</p:attrName>
                                        </p:attrNameLst>
                                      </p:cBhvr>
                                      <p:tavLst>
                                        <p:tav tm="0" fmla="#ppt_w*sin(2.5*pi*$)">
                                          <p:val>
                                            <p:fltVal val="0"/>
                                          </p:val>
                                        </p:tav>
                                        <p:tav tm="100000">
                                          <p:val>
                                            <p:fltVal val="1"/>
                                          </p:val>
                                        </p:tav>
                                      </p:tavLst>
                                    </p:anim>
                                    <p:anim calcmode="lin" valueType="num">
                                      <p:cBhvr>
                                        <p:cTn id="51" dur="500" fill="hold"/>
                                        <p:tgtEl>
                                          <p:spTgt spid="15"/>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5" presetClass="entr" presetSubtype="0" fill="hold" nodeType="clickEffect">
                                  <p:stCondLst>
                                    <p:cond delay="0"/>
                                  </p:stCondLst>
                                  <p:iterate type="lt">
                                    <p:tmPct val="10000"/>
                                  </p:iterate>
                                  <p:childTnLst>
                                    <p:set>
                                      <p:cBhvr>
                                        <p:cTn id="61" dur="1" fill="hold">
                                          <p:stCondLst>
                                            <p:cond delay="0"/>
                                          </p:stCondLst>
                                        </p:cTn>
                                        <p:tgtEl>
                                          <p:spTgt spid="6">
                                            <p:txEl>
                                              <p:pRg st="2" end="2"/>
                                            </p:txEl>
                                          </p:spTgt>
                                        </p:tgtEl>
                                        <p:attrNameLst>
                                          <p:attrName>style.visibility</p:attrName>
                                        </p:attrNameLst>
                                      </p:cBhvr>
                                      <p:to>
                                        <p:strVal val="visible"/>
                                      </p:to>
                                    </p:set>
                                    <p:animEffect transition="in" filter="fade">
                                      <p:cBhvr>
                                        <p:cTn id="62" dur="2000"/>
                                        <p:tgtEl>
                                          <p:spTgt spid="6">
                                            <p:txEl>
                                              <p:pRg st="2" end="2"/>
                                            </p:txEl>
                                          </p:spTgt>
                                        </p:tgtEl>
                                      </p:cBhvr>
                                    </p:animEffect>
                                    <p:anim calcmode="lin" valueType="num">
                                      <p:cBhvr>
                                        <p:cTn id="63" dur="2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64" dur="20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3">
                                            <p:txEl>
                                              <p:pRg st="0" end="0"/>
                                            </p:txEl>
                                          </p:spTgt>
                                        </p:tgtEl>
                                        <p:attrNameLst>
                                          <p:attrName>style.visibility</p:attrName>
                                        </p:attrNameLst>
                                      </p:cBhvr>
                                      <p:to>
                                        <p:strVal val="visible"/>
                                      </p:to>
                                    </p:set>
                                    <p:anim calcmode="lin" valueType="num">
                                      <p:cBhvr additive="base">
                                        <p:cTn id="6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5" presetClass="entr" presetSubtype="0" fill="hold" nodeType="clickEffect">
                                  <p:stCondLst>
                                    <p:cond delay="0"/>
                                  </p:stCondLst>
                                  <p:iterate type="lt">
                                    <p:tmPct val="10000"/>
                                  </p:iterate>
                                  <p:childTnLst>
                                    <p:set>
                                      <p:cBhvr>
                                        <p:cTn id="74" dur="1" fill="hold">
                                          <p:stCondLst>
                                            <p:cond delay="0"/>
                                          </p:stCondLst>
                                        </p:cTn>
                                        <p:tgtEl>
                                          <p:spTgt spid="6">
                                            <p:txEl>
                                              <p:pRg st="3" end="3"/>
                                            </p:txEl>
                                          </p:spTgt>
                                        </p:tgtEl>
                                        <p:attrNameLst>
                                          <p:attrName>style.visibility</p:attrName>
                                        </p:attrNameLst>
                                      </p:cBhvr>
                                      <p:to>
                                        <p:strVal val="visible"/>
                                      </p:to>
                                    </p:set>
                                    <p:animEffect transition="in" filter="fade">
                                      <p:cBhvr>
                                        <p:cTn id="75" dur="500"/>
                                        <p:tgtEl>
                                          <p:spTgt spid="6">
                                            <p:txEl>
                                              <p:pRg st="3" end="3"/>
                                            </p:txEl>
                                          </p:spTgt>
                                        </p:tgtEl>
                                      </p:cBhvr>
                                    </p:animEffect>
                                    <p:anim calcmode="lin" valueType="num">
                                      <p:cBhvr>
                                        <p:cTn id="76" dur="500" fill="hold"/>
                                        <p:tgtEl>
                                          <p:spTgt spid="6">
                                            <p:txEl>
                                              <p:pRg st="3" end="3"/>
                                            </p:txEl>
                                          </p:spTgt>
                                        </p:tgtEl>
                                        <p:attrNameLst>
                                          <p:attrName>ppt_w</p:attrName>
                                        </p:attrNameLst>
                                      </p:cBhvr>
                                      <p:tavLst>
                                        <p:tav tm="0" fmla="#ppt_w*sin(2.5*pi*$)">
                                          <p:val>
                                            <p:fltVal val="0"/>
                                          </p:val>
                                        </p:tav>
                                        <p:tav tm="100000">
                                          <p:val>
                                            <p:fltVal val="1"/>
                                          </p:val>
                                        </p:tav>
                                      </p:tavLst>
                                    </p:anim>
                                    <p:anim calcmode="lin" valueType="num">
                                      <p:cBhvr>
                                        <p:cTn id="77" dur="5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7">
                                            <p:txEl>
                                              <p:pRg st="0" end="0"/>
                                            </p:txEl>
                                          </p:spTgt>
                                        </p:tgtEl>
                                        <p:attrNameLst>
                                          <p:attrName>style.visibility</p:attrName>
                                        </p:attrNameLst>
                                      </p:cBhvr>
                                      <p:to>
                                        <p:strVal val="visible"/>
                                      </p:to>
                                    </p:set>
                                    <p:anim calcmode="lin" valueType="num">
                                      <p:cBhvr additive="base">
                                        <p:cTn id="8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5" presetClass="entr" presetSubtype="0" fill="hold" nodeType="clickEffect">
                                  <p:stCondLst>
                                    <p:cond delay="0"/>
                                  </p:stCondLst>
                                  <p:iterate type="lt">
                                    <p:tmPct val="10000"/>
                                  </p:iterate>
                                  <p:childTnLst>
                                    <p:set>
                                      <p:cBhvr>
                                        <p:cTn id="87" dur="1" fill="hold">
                                          <p:stCondLst>
                                            <p:cond delay="0"/>
                                          </p:stCondLst>
                                        </p:cTn>
                                        <p:tgtEl>
                                          <p:spTgt spid="14">
                                            <p:txEl>
                                              <p:pRg st="0" end="0"/>
                                            </p:txEl>
                                          </p:spTgt>
                                        </p:tgtEl>
                                        <p:attrNameLst>
                                          <p:attrName>style.visibility</p:attrName>
                                        </p:attrNameLst>
                                      </p:cBhvr>
                                      <p:to>
                                        <p:strVal val="visible"/>
                                      </p:to>
                                    </p:set>
                                    <p:animEffect transition="in" filter="fade">
                                      <p:cBhvr>
                                        <p:cTn id="88" dur="500"/>
                                        <p:tgtEl>
                                          <p:spTgt spid="14">
                                            <p:txEl>
                                              <p:pRg st="0" end="0"/>
                                            </p:txEl>
                                          </p:spTgt>
                                        </p:tgtEl>
                                      </p:cBhvr>
                                    </p:animEffect>
                                    <p:anim calcmode="lin" valueType="num">
                                      <p:cBhvr>
                                        <p:cTn id="89" dur="500" fill="hold"/>
                                        <p:tgtEl>
                                          <p:spTgt spid="14">
                                            <p:txEl>
                                              <p:pRg st="0" end="0"/>
                                            </p:txEl>
                                          </p:spTgt>
                                        </p:tgtEl>
                                        <p:attrNameLst>
                                          <p:attrName>ppt_w</p:attrName>
                                        </p:attrNameLst>
                                      </p:cBhvr>
                                      <p:tavLst>
                                        <p:tav tm="0" fmla="#ppt_w*sin(2.5*pi*$)">
                                          <p:val>
                                            <p:fltVal val="0"/>
                                          </p:val>
                                        </p:tav>
                                        <p:tav tm="100000">
                                          <p:val>
                                            <p:fltVal val="1"/>
                                          </p:val>
                                        </p:tav>
                                      </p:tavLst>
                                    </p:anim>
                                    <p:anim calcmode="lin" valueType="num">
                                      <p:cBhvr>
                                        <p:cTn id="90" dur="500" fill="hold"/>
                                        <p:tgtEl>
                                          <p:spTgt spid="14">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0" grpId="0"/>
      <p:bldP spid="12"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1" name="Picture 5" descr="180px-T%C6%B0%E1%BB%A3ng_Pytago"/>
          <p:cNvPicPr>
            <a:picLocks noChangeAspect="1" noChangeArrowheads="1"/>
          </p:cNvPicPr>
          <p:nvPr/>
        </p:nvPicPr>
        <p:blipFill>
          <a:blip r:embed="rId2"/>
          <a:srcRect/>
          <a:stretch>
            <a:fillRect/>
          </a:stretch>
        </p:blipFill>
        <p:spPr bwMode="auto">
          <a:xfrm>
            <a:off x="228600" y="152400"/>
            <a:ext cx="1879600" cy="2286000"/>
          </a:xfrm>
          <a:prstGeom prst="rect">
            <a:avLst/>
          </a:prstGeom>
          <a:noFill/>
        </p:spPr>
      </p:pic>
      <p:pic>
        <p:nvPicPr>
          <p:cNvPr id="45065" name="Picture 9" descr="200px-Kapitolinischer_Pythagoras">
            <a:hlinkClick r:id="rId3" action="ppaction://hlinksldjump"/>
          </p:cNvPr>
          <p:cNvPicPr>
            <a:picLocks noChangeAspect="1" noChangeArrowheads="1"/>
          </p:cNvPicPr>
          <p:nvPr/>
        </p:nvPicPr>
        <p:blipFill>
          <a:blip r:embed="rId4"/>
          <a:srcRect/>
          <a:stretch>
            <a:fillRect/>
          </a:stretch>
        </p:blipFill>
        <p:spPr bwMode="auto">
          <a:xfrm>
            <a:off x="228600" y="2438400"/>
            <a:ext cx="1905000" cy="2543175"/>
          </a:xfrm>
          <a:prstGeom prst="rect">
            <a:avLst/>
          </a:prstGeom>
          <a:noFill/>
        </p:spPr>
      </p:pic>
      <p:sp>
        <p:nvSpPr>
          <p:cNvPr id="45066" name="Rectangle 10"/>
          <p:cNvSpPr>
            <a:spLocks noChangeArrowheads="1"/>
          </p:cNvSpPr>
          <p:nvPr/>
        </p:nvSpPr>
        <p:spPr bwMode="auto">
          <a:xfrm>
            <a:off x="2133600" y="76200"/>
            <a:ext cx="7010400" cy="4664075"/>
          </a:xfrm>
          <a:prstGeom prst="rect">
            <a:avLst/>
          </a:prstGeom>
          <a:noFill/>
          <a:ln w="9525" algn="ctr">
            <a:noFill/>
            <a:miter lim="800000"/>
            <a:headEnd/>
            <a:tailEnd/>
          </a:ln>
          <a:effectLst/>
        </p:spPr>
        <p:txBody>
          <a:bodyPr anchor="ctr">
            <a:spAutoFit/>
          </a:bodyPr>
          <a:lstStyle/>
          <a:p>
            <a:pPr>
              <a:spcBef>
                <a:spcPct val="0"/>
              </a:spcBef>
            </a:pPr>
            <a:r>
              <a:rPr lang="en-US">
                <a:solidFill>
                  <a:srgbClr val="0000FF"/>
                </a:solidFill>
              </a:rPr>
              <a:t>Pythagore sinh khoảng năm 582 TCN - mất khoảng năm 507 đến TCN) là một nhà triết học người Hy Lạp và là người sáng lập ra phong trào tín ngưỡng có tên học thuyết Pythagoras. Ông thường được biết đến như một nhà khoa học và toán học vĩ đại. Trong tiếng Việt, tên của ông thường được phiên âm từ tiếng Pháp thành Pytago.</a:t>
            </a:r>
            <a:br>
              <a:rPr lang="en-US">
                <a:solidFill>
                  <a:srgbClr val="0000FF"/>
                </a:solidFill>
              </a:rPr>
            </a:br>
            <a:r>
              <a:rPr lang="en-US">
                <a:solidFill>
                  <a:srgbClr val="0000FF"/>
                </a:solidFill>
              </a:rPr>
              <a:t>Pythagore đã chứng minh được rằng tổng 3 góc của một tam giác bằng 180° và nổi tiếng nhất nhờ định lý toán học mang tên ông.  Ông đã có nhiều đóng góp quan trọng cho triết học và tín ngưỡng vào cuối thế kỷ 6 TCN. Về cuộc đời và sự nghiệp của ông, có quá nhiều các huyền thoại khiến việc tìm lại sự thật lịch sử không dễ. Pythagoras và các học trò của ông tin rằng mọi sự vật đều liên hệ đến toán học, và mọi sự việc đều có thể tiên đoán trước qua các chu kỳ. Bạn có muốn biết Pytago có bao nhiêu học trò không? Hãy tìm câu trả lời qua bài cuộc trò chuyện này nhé:</a:t>
            </a:r>
          </a:p>
        </p:txBody>
      </p:sp>
      <p:sp>
        <p:nvSpPr>
          <p:cNvPr id="45068" name="Rectangle 12"/>
          <p:cNvSpPr>
            <a:spLocks noChangeArrowheads="1"/>
          </p:cNvSpPr>
          <p:nvPr/>
        </p:nvSpPr>
        <p:spPr bwMode="auto">
          <a:xfrm>
            <a:off x="685800" y="5410200"/>
            <a:ext cx="8458200" cy="1006475"/>
          </a:xfrm>
          <a:prstGeom prst="rect">
            <a:avLst/>
          </a:prstGeom>
          <a:noFill/>
          <a:ln w="9525" algn="ctr">
            <a:noFill/>
            <a:miter lim="800000"/>
            <a:headEnd/>
            <a:tailEnd/>
          </a:ln>
          <a:effectLst/>
        </p:spPr>
        <p:txBody>
          <a:bodyPr anchor="ctr">
            <a:spAutoFit/>
          </a:bodyPr>
          <a:lstStyle/>
          <a:p>
            <a:pPr>
              <a:spcBef>
                <a:spcPct val="0"/>
              </a:spcBef>
            </a:pPr>
            <a:r>
              <a:rPr lang="fr-CA">
                <a:solidFill>
                  <a:srgbClr val="0000FF"/>
                </a:solidFill>
              </a:rPr>
              <a:t>- Hiện nay, một nửa đang học Toán, một phần tư đang học Nhạc, một phần bảy đang ngồi yên suy nghĩ. Ngoài ra còn có ba phụ nữ.</a:t>
            </a:r>
            <a:br>
              <a:rPr lang="fr-CA">
                <a:solidFill>
                  <a:srgbClr val="0000FF"/>
                </a:solidFill>
              </a:rPr>
            </a:br>
            <a:r>
              <a:rPr lang="fr-CA">
                <a:solidFill>
                  <a:srgbClr val="0000FF"/>
                </a:solidFill>
              </a:rPr>
              <a:t>  Hỏi trường Đại học của Py-ta-go có bao nhiêu người?</a:t>
            </a:r>
          </a:p>
        </p:txBody>
      </p:sp>
      <p:sp>
        <p:nvSpPr>
          <p:cNvPr id="45072" name="Text Box 16"/>
          <p:cNvSpPr txBox="1">
            <a:spLocks noChangeArrowheads="1"/>
          </p:cNvSpPr>
          <p:nvPr/>
        </p:nvSpPr>
        <p:spPr bwMode="auto">
          <a:xfrm>
            <a:off x="2286000" y="4724400"/>
            <a:ext cx="6781800" cy="1006475"/>
          </a:xfrm>
          <a:prstGeom prst="rect">
            <a:avLst/>
          </a:prstGeom>
          <a:noFill/>
          <a:ln w="9525" algn="ctr">
            <a:noFill/>
            <a:miter lim="800000"/>
            <a:headEnd/>
            <a:tailEnd/>
          </a:ln>
          <a:effectLst/>
        </p:spPr>
        <p:txBody>
          <a:bodyPr>
            <a:spAutoFit/>
          </a:bodyPr>
          <a:lstStyle/>
          <a:p>
            <a:pPr marL="342900" indent="-342900"/>
            <a:r>
              <a:rPr lang="fr-CA">
                <a:solidFill>
                  <a:srgbClr val="0000FF"/>
                </a:solidFill>
              </a:rPr>
              <a:t>.- Thưa Py-ta-go lỗi lạc, trường của người có bao nhiêu môn đệ?</a:t>
            </a:r>
            <a:br>
              <a:rPr lang="fr-CA">
                <a:solidFill>
                  <a:srgbClr val="0000FF"/>
                </a:solidFill>
              </a:rPr>
            </a:br>
            <a:r>
              <a:rPr lang="fr-CA">
                <a:solidFill>
                  <a:srgbClr val="0000FF"/>
                </a:solidFill>
              </a:rPr>
              <a:t>Nhà hiền triết trả lời :</a:t>
            </a:r>
            <a:br>
              <a:rPr lang="fr-CA">
                <a:solidFill>
                  <a:srgbClr val="0000FF"/>
                </a:solidFill>
              </a:rPr>
            </a:br>
            <a:endParaRPr lang="en-US">
              <a:solidFill>
                <a:srgbClr val="0000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AutoShape 4"/>
          <p:cNvSpPr>
            <a:spLocks noChangeArrowheads="1"/>
          </p:cNvSpPr>
          <p:nvPr/>
        </p:nvSpPr>
        <p:spPr bwMode="auto">
          <a:xfrm>
            <a:off x="228600" y="228600"/>
            <a:ext cx="8686800" cy="6324600"/>
          </a:xfrm>
          <a:prstGeom prst="roundRect">
            <a:avLst>
              <a:gd name="adj" fmla="val 16667"/>
            </a:avLst>
          </a:prstGeom>
          <a:noFill/>
          <a:ln w="38100" cmpd="dbl" algn="ctr">
            <a:solidFill>
              <a:srgbClr val="FF3300"/>
            </a:solidFill>
            <a:round/>
            <a:headEnd/>
            <a:tailEnd/>
          </a:ln>
          <a:effectLst/>
        </p:spPr>
        <p:txBody>
          <a:bodyPr anchor="ctr">
            <a:spAutoFit/>
          </a:bodyPr>
          <a:lstStyle/>
          <a:p>
            <a:endParaRPr lang="en-US"/>
          </a:p>
        </p:txBody>
      </p:sp>
      <p:pic>
        <p:nvPicPr>
          <p:cNvPr id="58376" name="Picture 8" descr="yociexp10"/>
          <p:cNvPicPr>
            <a:picLocks noChangeAspect="1" noChangeArrowheads="1" noCrop="1"/>
          </p:cNvPicPr>
          <p:nvPr/>
        </p:nvPicPr>
        <p:blipFill>
          <a:blip r:embed="rId2"/>
          <a:srcRect/>
          <a:stretch>
            <a:fillRect/>
          </a:stretch>
        </p:blipFill>
        <p:spPr bwMode="auto">
          <a:xfrm>
            <a:off x="7086600" y="457200"/>
            <a:ext cx="1381125" cy="1381125"/>
          </a:xfrm>
          <a:prstGeom prst="rect">
            <a:avLst/>
          </a:prstGeom>
          <a:noFill/>
        </p:spPr>
      </p:pic>
      <p:pic>
        <p:nvPicPr>
          <p:cNvPr id="58378" name="Picture 10" descr="avatar_9"/>
          <p:cNvPicPr>
            <a:picLocks noChangeAspect="1" noChangeArrowheads="1" noCrop="1"/>
          </p:cNvPicPr>
          <p:nvPr/>
        </p:nvPicPr>
        <p:blipFill>
          <a:blip r:embed="rId3"/>
          <a:srcRect/>
          <a:stretch>
            <a:fillRect/>
          </a:stretch>
        </p:blipFill>
        <p:spPr bwMode="auto">
          <a:xfrm>
            <a:off x="1371600" y="5334000"/>
            <a:ext cx="1143000" cy="1143000"/>
          </a:xfrm>
          <a:prstGeom prst="rect">
            <a:avLst/>
          </a:prstGeom>
          <a:noFill/>
        </p:spPr>
      </p:pic>
      <p:pic>
        <p:nvPicPr>
          <p:cNvPr id="58380" name="Picture 12" descr="avatar_31"/>
          <p:cNvPicPr>
            <a:picLocks noChangeAspect="1" noChangeArrowheads="1" noCrop="1"/>
          </p:cNvPicPr>
          <p:nvPr/>
        </p:nvPicPr>
        <p:blipFill>
          <a:blip r:embed="rId4"/>
          <a:srcRect/>
          <a:stretch>
            <a:fillRect/>
          </a:stretch>
        </p:blipFill>
        <p:spPr bwMode="auto">
          <a:xfrm>
            <a:off x="228600" y="4953000"/>
            <a:ext cx="1143000" cy="1143000"/>
          </a:xfrm>
          <a:prstGeom prst="rect">
            <a:avLst/>
          </a:prstGeom>
          <a:noFill/>
        </p:spPr>
      </p:pic>
      <p:pic>
        <p:nvPicPr>
          <p:cNvPr id="58382" name="Picture 14" descr="avatar_35"/>
          <p:cNvPicPr>
            <a:picLocks noChangeAspect="1" noChangeArrowheads="1" noCrop="1"/>
          </p:cNvPicPr>
          <p:nvPr/>
        </p:nvPicPr>
        <p:blipFill>
          <a:blip r:embed="rId5"/>
          <a:srcRect/>
          <a:stretch>
            <a:fillRect/>
          </a:stretch>
        </p:blipFill>
        <p:spPr bwMode="auto">
          <a:xfrm>
            <a:off x="2438400" y="5562600"/>
            <a:ext cx="990600" cy="990600"/>
          </a:xfrm>
          <a:prstGeom prst="rect">
            <a:avLst/>
          </a:prstGeom>
          <a:noFill/>
        </p:spPr>
      </p:pic>
      <p:sp>
        <p:nvSpPr>
          <p:cNvPr id="58403" name="Rectangle 35"/>
          <p:cNvSpPr>
            <a:spLocks noChangeArrowheads="1"/>
          </p:cNvSpPr>
          <p:nvPr/>
        </p:nvSpPr>
        <p:spPr bwMode="auto">
          <a:xfrm>
            <a:off x="2349500" y="2287588"/>
            <a:ext cx="4661084" cy="2308324"/>
          </a:xfrm>
          <a:prstGeom prst="rect">
            <a:avLst/>
          </a:prstGeom>
          <a:noFill/>
          <a:ln w="9525" algn="ctr">
            <a:noFill/>
            <a:miter lim="800000"/>
            <a:headEnd/>
            <a:tailEnd/>
          </a:ln>
          <a:effectLst/>
        </p:spPr>
        <p:txBody>
          <a:bodyPr wrap="none" anchor="ctr">
            <a:spAutoFit/>
          </a:bodyPr>
          <a:lstStyle/>
          <a:p>
            <a:pPr>
              <a:spcBef>
                <a:spcPct val="0"/>
              </a:spcBef>
            </a:pPr>
            <a:r>
              <a:rPr lang="fr-CA" sz="2400" dirty="0" err="1">
                <a:solidFill>
                  <a:srgbClr val="0000FF"/>
                </a:solidFill>
              </a:rPr>
              <a:t>Một</a:t>
            </a:r>
            <a:r>
              <a:rPr lang="fr-CA" sz="2400" dirty="0">
                <a:solidFill>
                  <a:srgbClr val="0000FF"/>
                </a:solidFill>
              </a:rPr>
              <a:t> </a:t>
            </a:r>
            <a:r>
              <a:rPr lang="fr-CA" sz="2400" dirty="0" err="1">
                <a:solidFill>
                  <a:srgbClr val="0000FF"/>
                </a:solidFill>
              </a:rPr>
              <a:t>đàn</a:t>
            </a:r>
            <a:r>
              <a:rPr lang="fr-CA" sz="2400" dirty="0">
                <a:solidFill>
                  <a:srgbClr val="0000FF"/>
                </a:solidFill>
              </a:rPr>
              <a:t> </a:t>
            </a:r>
            <a:r>
              <a:rPr lang="fr-CA" sz="2400" dirty="0" err="1" smtClean="0">
                <a:solidFill>
                  <a:srgbClr val="0000FF"/>
                </a:solidFill>
              </a:rPr>
              <a:t>em</a:t>
            </a:r>
            <a:r>
              <a:rPr lang="fr-CA" sz="2400" dirty="0" smtClean="0">
                <a:solidFill>
                  <a:srgbClr val="0000FF"/>
                </a:solidFill>
              </a:rPr>
              <a:t> bé </a:t>
            </a:r>
            <a:r>
              <a:rPr lang="fr-CA" sz="2400" dirty="0" err="1" smtClean="0">
                <a:solidFill>
                  <a:srgbClr val="0000FF"/>
                </a:solidFill>
              </a:rPr>
              <a:t>tắm</a:t>
            </a:r>
            <a:r>
              <a:rPr lang="fr-CA" sz="2400" dirty="0" smtClean="0">
                <a:solidFill>
                  <a:srgbClr val="0000FF"/>
                </a:solidFill>
              </a:rPr>
              <a:t> </a:t>
            </a:r>
            <a:r>
              <a:rPr lang="fr-CA" sz="2400" dirty="0" err="1" smtClean="0">
                <a:solidFill>
                  <a:srgbClr val="0000FF"/>
                </a:solidFill>
              </a:rPr>
              <a:t>bên</a:t>
            </a:r>
            <a:r>
              <a:rPr lang="fr-CA" sz="2400" dirty="0" smtClean="0">
                <a:solidFill>
                  <a:srgbClr val="0000FF"/>
                </a:solidFill>
              </a:rPr>
              <a:t> </a:t>
            </a:r>
            <a:r>
              <a:rPr lang="fr-CA" sz="2400" dirty="0" err="1" smtClean="0">
                <a:solidFill>
                  <a:srgbClr val="0000FF"/>
                </a:solidFill>
              </a:rPr>
              <a:t>sông</a:t>
            </a:r>
            <a:r>
              <a:rPr lang="fr-CA" sz="2400" dirty="0" smtClean="0">
                <a:solidFill>
                  <a:srgbClr val="0000FF"/>
                </a:solidFill>
              </a:rPr>
              <a:t>.</a:t>
            </a:r>
            <a:r>
              <a:rPr lang="fr-CA" sz="2400" dirty="0">
                <a:solidFill>
                  <a:srgbClr val="0000FF"/>
                </a:solidFill>
              </a:rPr>
              <a:t/>
            </a:r>
            <a:br>
              <a:rPr lang="fr-CA" sz="2400" dirty="0">
                <a:solidFill>
                  <a:srgbClr val="0000FF"/>
                </a:solidFill>
              </a:rPr>
            </a:br>
            <a:r>
              <a:rPr lang="fr-CA" sz="2400" dirty="0" err="1" smtClean="0">
                <a:solidFill>
                  <a:srgbClr val="0000FF"/>
                </a:solidFill>
              </a:rPr>
              <a:t>Ống</a:t>
            </a:r>
            <a:r>
              <a:rPr lang="fr-CA" sz="2400" dirty="0" smtClean="0">
                <a:solidFill>
                  <a:srgbClr val="0000FF"/>
                </a:solidFill>
              </a:rPr>
              <a:t> </a:t>
            </a:r>
            <a:r>
              <a:rPr lang="fr-CA" sz="2400" dirty="0" err="1" smtClean="0">
                <a:solidFill>
                  <a:srgbClr val="0000FF"/>
                </a:solidFill>
              </a:rPr>
              <a:t>nước</a:t>
            </a:r>
            <a:r>
              <a:rPr lang="fr-CA" sz="2400" dirty="0" smtClean="0">
                <a:solidFill>
                  <a:srgbClr val="0000FF"/>
                </a:solidFill>
              </a:rPr>
              <a:t> </a:t>
            </a:r>
            <a:r>
              <a:rPr lang="fr-CA" sz="2400" dirty="0" err="1" smtClean="0">
                <a:solidFill>
                  <a:srgbClr val="0000FF"/>
                </a:solidFill>
              </a:rPr>
              <a:t>làm</a:t>
            </a:r>
            <a:r>
              <a:rPr lang="fr-CA" sz="2400" dirty="0" smtClean="0">
                <a:solidFill>
                  <a:srgbClr val="0000FF"/>
                </a:solidFill>
              </a:rPr>
              <a:t> </a:t>
            </a:r>
            <a:r>
              <a:rPr lang="fr-CA" sz="2400" dirty="0" err="1" smtClean="0">
                <a:solidFill>
                  <a:srgbClr val="0000FF"/>
                </a:solidFill>
              </a:rPr>
              <a:t>phao</a:t>
            </a:r>
            <a:r>
              <a:rPr lang="fr-CA" sz="2400" dirty="0" smtClean="0">
                <a:solidFill>
                  <a:srgbClr val="0000FF"/>
                </a:solidFill>
              </a:rPr>
              <a:t> </a:t>
            </a:r>
            <a:r>
              <a:rPr lang="fr-CA" sz="2400" dirty="0" err="1" smtClean="0">
                <a:solidFill>
                  <a:srgbClr val="0000FF"/>
                </a:solidFill>
              </a:rPr>
              <a:t>nổi</a:t>
            </a:r>
            <a:r>
              <a:rPr lang="fr-CA" sz="2400" dirty="0" smtClean="0">
                <a:solidFill>
                  <a:srgbClr val="0000FF"/>
                </a:solidFill>
              </a:rPr>
              <a:t> </a:t>
            </a:r>
            <a:r>
              <a:rPr lang="fr-CA" sz="2400" dirty="0" err="1" smtClean="0">
                <a:solidFill>
                  <a:srgbClr val="0000FF"/>
                </a:solidFill>
              </a:rPr>
              <a:t>bềnh</a:t>
            </a:r>
            <a:r>
              <a:rPr lang="fr-CA" sz="2400" dirty="0" smtClean="0">
                <a:solidFill>
                  <a:srgbClr val="0000FF"/>
                </a:solidFill>
              </a:rPr>
              <a:t> </a:t>
            </a:r>
            <a:r>
              <a:rPr lang="fr-CA" sz="2400" dirty="0" err="1" smtClean="0">
                <a:solidFill>
                  <a:srgbClr val="0000FF"/>
                </a:solidFill>
              </a:rPr>
              <a:t>bồng</a:t>
            </a:r>
            <a:r>
              <a:rPr lang="fr-CA" sz="2400" dirty="0" smtClean="0">
                <a:solidFill>
                  <a:srgbClr val="0000FF"/>
                </a:solidFill>
              </a:rPr>
              <a:t>.</a:t>
            </a:r>
            <a:r>
              <a:rPr lang="fr-CA" sz="2400" dirty="0">
                <a:solidFill>
                  <a:srgbClr val="0000FF"/>
                </a:solidFill>
              </a:rPr>
              <a:t/>
            </a:r>
            <a:br>
              <a:rPr lang="fr-CA" sz="2400" dirty="0">
                <a:solidFill>
                  <a:srgbClr val="0000FF"/>
                </a:solidFill>
              </a:rPr>
            </a:br>
            <a:r>
              <a:rPr lang="fr-CA" sz="2400" dirty="0" smtClean="0">
                <a:solidFill>
                  <a:srgbClr val="0000FF"/>
                </a:solidFill>
              </a:rPr>
              <a:t>Hai </a:t>
            </a:r>
            <a:r>
              <a:rPr lang="fr-CA" sz="2400" dirty="0" err="1" smtClean="0">
                <a:solidFill>
                  <a:srgbClr val="0000FF"/>
                </a:solidFill>
              </a:rPr>
              <a:t>chú</a:t>
            </a:r>
            <a:r>
              <a:rPr lang="fr-CA" sz="2400" dirty="0" smtClean="0">
                <a:solidFill>
                  <a:srgbClr val="0000FF"/>
                </a:solidFill>
              </a:rPr>
              <a:t> </a:t>
            </a:r>
            <a:r>
              <a:rPr lang="fr-CA" sz="2400" dirty="0" err="1" smtClean="0">
                <a:solidFill>
                  <a:srgbClr val="0000FF"/>
                </a:solidFill>
              </a:rPr>
              <a:t>một</a:t>
            </a:r>
            <a:r>
              <a:rPr lang="fr-CA" sz="2400" dirty="0" smtClean="0">
                <a:solidFill>
                  <a:srgbClr val="0000FF"/>
                </a:solidFill>
              </a:rPr>
              <a:t> </a:t>
            </a:r>
            <a:r>
              <a:rPr lang="fr-CA" sz="2400" dirty="0" err="1" smtClean="0">
                <a:solidFill>
                  <a:srgbClr val="0000FF"/>
                </a:solidFill>
              </a:rPr>
              <a:t>phao</a:t>
            </a:r>
            <a:r>
              <a:rPr lang="fr-CA" sz="2400" dirty="0" smtClean="0">
                <a:solidFill>
                  <a:srgbClr val="0000FF"/>
                </a:solidFill>
              </a:rPr>
              <a:t>, </a:t>
            </a:r>
            <a:r>
              <a:rPr lang="fr-CA" sz="2400" dirty="0" err="1" smtClean="0">
                <a:solidFill>
                  <a:srgbClr val="0000FF"/>
                </a:solidFill>
              </a:rPr>
              <a:t>thừ</a:t>
            </a:r>
            <a:r>
              <a:rPr lang="fr-CA" sz="2400" dirty="0" smtClean="0">
                <a:solidFill>
                  <a:srgbClr val="0000FF"/>
                </a:solidFill>
              </a:rPr>
              <a:t> </a:t>
            </a:r>
            <a:r>
              <a:rPr lang="fr-CA" sz="2400" dirty="0" err="1" smtClean="0">
                <a:solidFill>
                  <a:srgbClr val="0000FF"/>
                </a:solidFill>
              </a:rPr>
              <a:t>bảy</a:t>
            </a:r>
            <a:r>
              <a:rPr lang="fr-CA" sz="2400" dirty="0" smtClean="0">
                <a:solidFill>
                  <a:srgbClr val="0000FF"/>
                </a:solidFill>
              </a:rPr>
              <a:t> </a:t>
            </a:r>
            <a:r>
              <a:rPr lang="fr-CA" sz="2400" dirty="0" err="1" smtClean="0">
                <a:solidFill>
                  <a:srgbClr val="0000FF"/>
                </a:solidFill>
              </a:rPr>
              <a:t>chiếc</a:t>
            </a:r>
            <a:r>
              <a:rPr lang="fr-CA" sz="2400" dirty="0" smtClean="0">
                <a:solidFill>
                  <a:srgbClr val="0000FF"/>
                </a:solidFill>
              </a:rPr>
              <a:t>,</a:t>
            </a:r>
            <a:r>
              <a:rPr lang="fr-CA" sz="2400" dirty="0">
                <a:solidFill>
                  <a:srgbClr val="0000FF"/>
                </a:solidFill>
              </a:rPr>
              <a:t/>
            </a:r>
            <a:br>
              <a:rPr lang="fr-CA" sz="2400" dirty="0">
                <a:solidFill>
                  <a:srgbClr val="0000FF"/>
                </a:solidFill>
              </a:rPr>
            </a:br>
            <a:r>
              <a:rPr lang="fr-CA" sz="2400" dirty="0" smtClean="0">
                <a:solidFill>
                  <a:srgbClr val="0000FF"/>
                </a:solidFill>
              </a:rPr>
              <a:t>Hai </a:t>
            </a:r>
            <a:r>
              <a:rPr lang="fr-CA" sz="2400" dirty="0" err="1" smtClean="0">
                <a:solidFill>
                  <a:srgbClr val="0000FF"/>
                </a:solidFill>
              </a:rPr>
              <a:t>phao</a:t>
            </a:r>
            <a:r>
              <a:rPr lang="fr-CA" sz="2400" dirty="0" smtClean="0">
                <a:solidFill>
                  <a:srgbClr val="0000FF"/>
                </a:solidFill>
              </a:rPr>
              <a:t> </a:t>
            </a:r>
            <a:r>
              <a:rPr lang="fr-CA" sz="2400" dirty="0" err="1" smtClean="0">
                <a:solidFill>
                  <a:srgbClr val="0000FF"/>
                </a:solidFill>
              </a:rPr>
              <a:t>một</a:t>
            </a:r>
            <a:r>
              <a:rPr lang="fr-CA" sz="2400" dirty="0" smtClean="0">
                <a:solidFill>
                  <a:srgbClr val="0000FF"/>
                </a:solidFill>
              </a:rPr>
              <a:t> </a:t>
            </a:r>
            <a:r>
              <a:rPr lang="fr-CA" sz="2400" dirty="0" err="1" smtClean="0">
                <a:solidFill>
                  <a:srgbClr val="0000FF"/>
                </a:solidFill>
              </a:rPr>
              <a:t>chú</a:t>
            </a:r>
            <a:r>
              <a:rPr lang="fr-CA" sz="2400" dirty="0" smtClean="0">
                <a:solidFill>
                  <a:srgbClr val="0000FF"/>
                </a:solidFill>
              </a:rPr>
              <a:t>, </a:t>
            </a:r>
            <a:r>
              <a:rPr lang="fr-CA" sz="2400" dirty="0" err="1" smtClean="0">
                <a:solidFill>
                  <a:srgbClr val="0000FF"/>
                </a:solidFill>
              </a:rPr>
              <a:t>bốn</a:t>
            </a:r>
            <a:r>
              <a:rPr lang="fr-CA" sz="2400" dirty="0" smtClean="0">
                <a:solidFill>
                  <a:srgbClr val="0000FF"/>
                </a:solidFill>
              </a:rPr>
              <a:t> </a:t>
            </a:r>
            <a:r>
              <a:rPr lang="fr-CA" sz="2400" dirty="0" err="1" smtClean="0">
                <a:solidFill>
                  <a:srgbClr val="0000FF"/>
                </a:solidFill>
              </a:rPr>
              <a:t>cháu</a:t>
            </a:r>
            <a:r>
              <a:rPr lang="fr-CA" sz="2400" dirty="0" smtClean="0">
                <a:solidFill>
                  <a:srgbClr val="0000FF"/>
                </a:solidFill>
              </a:rPr>
              <a:t> </a:t>
            </a:r>
            <a:r>
              <a:rPr lang="fr-CA" sz="2400" dirty="0" err="1" smtClean="0">
                <a:solidFill>
                  <a:srgbClr val="0000FF"/>
                </a:solidFill>
              </a:rPr>
              <a:t>không</a:t>
            </a:r>
            <a:r>
              <a:rPr lang="fr-CA" sz="2400" dirty="0" smtClean="0">
                <a:solidFill>
                  <a:srgbClr val="0000FF"/>
                </a:solidFill>
              </a:rPr>
              <a:t>!</a:t>
            </a:r>
            <a:r>
              <a:rPr lang="fr-CA" sz="2400" dirty="0">
                <a:solidFill>
                  <a:srgbClr val="0000FF"/>
                </a:solidFill>
              </a:rPr>
              <a:t/>
            </a:r>
            <a:br>
              <a:rPr lang="fr-CA" sz="2400" dirty="0">
                <a:solidFill>
                  <a:srgbClr val="0000FF"/>
                </a:solidFill>
              </a:rPr>
            </a:br>
            <a:r>
              <a:rPr lang="fr-CA" sz="2400" dirty="0" err="1" smtClean="0">
                <a:solidFill>
                  <a:srgbClr val="0000FF"/>
                </a:solidFill>
              </a:rPr>
              <a:t>Biết</a:t>
            </a:r>
            <a:r>
              <a:rPr lang="fr-CA" sz="2400" dirty="0" smtClean="0">
                <a:solidFill>
                  <a:srgbClr val="0000FF"/>
                </a:solidFill>
              </a:rPr>
              <a:t> </a:t>
            </a:r>
            <a:r>
              <a:rPr lang="fr-CA" sz="2400" dirty="0" err="1" smtClean="0">
                <a:solidFill>
                  <a:srgbClr val="0000FF"/>
                </a:solidFill>
              </a:rPr>
              <a:t>cô</a:t>
            </a:r>
            <a:r>
              <a:rPr lang="fr-CA" sz="2400" dirty="0" smtClean="0">
                <a:solidFill>
                  <a:srgbClr val="0000FF"/>
                </a:solidFill>
              </a:rPr>
              <a:t> </a:t>
            </a:r>
            <a:r>
              <a:rPr lang="fr-CA" sz="2400" dirty="0" err="1" smtClean="0">
                <a:solidFill>
                  <a:srgbClr val="0000FF"/>
                </a:solidFill>
              </a:rPr>
              <a:t>giỏi</a:t>
            </a:r>
            <a:r>
              <a:rPr lang="fr-CA" sz="2400" dirty="0" smtClean="0">
                <a:solidFill>
                  <a:srgbClr val="0000FF"/>
                </a:solidFill>
              </a:rPr>
              <a:t> </a:t>
            </a:r>
            <a:r>
              <a:rPr lang="fr-CA" sz="2400" dirty="0" err="1" smtClean="0">
                <a:solidFill>
                  <a:srgbClr val="0000FF"/>
                </a:solidFill>
              </a:rPr>
              <a:t>tính</a:t>
            </a:r>
            <a:r>
              <a:rPr lang="fr-CA" sz="2400" dirty="0" smtClean="0">
                <a:solidFill>
                  <a:srgbClr val="0000FF"/>
                </a:solidFill>
              </a:rPr>
              <a:t>, </a:t>
            </a:r>
            <a:r>
              <a:rPr lang="fr-CA" sz="2400" dirty="0" err="1" smtClean="0">
                <a:solidFill>
                  <a:srgbClr val="0000FF"/>
                </a:solidFill>
              </a:rPr>
              <a:t>xin</a:t>
            </a:r>
            <a:r>
              <a:rPr lang="fr-CA" sz="2400" dirty="0" smtClean="0">
                <a:solidFill>
                  <a:srgbClr val="0000FF"/>
                </a:solidFill>
              </a:rPr>
              <a:t> </a:t>
            </a:r>
            <a:r>
              <a:rPr lang="fr-CA" sz="2400" dirty="0" err="1" smtClean="0">
                <a:solidFill>
                  <a:srgbClr val="0000FF"/>
                </a:solidFill>
              </a:rPr>
              <a:t>chỉ</a:t>
            </a:r>
            <a:r>
              <a:rPr lang="fr-CA" sz="2400" dirty="0" smtClean="0">
                <a:solidFill>
                  <a:srgbClr val="0000FF"/>
                </a:solidFill>
              </a:rPr>
              <a:t> </a:t>
            </a:r>
            <a:r>
              <a:rPr lang="fr-CA" sz="2400" dirty="0" err="1" smtClean="0">
                <a:solidFill>
                  <a:srgbClr val="0000FF"/>
                </a:solidFill>
              </a:rPr>
              <a:t>giúp</a:t>
            </a:r>
            <a:r>
              <a:rPr lang="fr-CA" sz="2400" dirty="0" smtClean="0">
                <a:solidFill>
                  <a:srgbClr val="0000FF"/>
                </a:solidFill>
              </a:rPr>
              <a:t>.</a:t>
            </a:r>
            <a:r>
              <a:rPr lang="fr-CA" sz="2400" dirty="0">
                <a:solidFill>
                  <a:srgbClr val="0000FF"/>
                </a:solidFill>
              </a:rPr>
              <a:t/>
            </a:r>
            <a:br>
              <a:rPr lang="fr-CA" sz="2400" dirty="0">
                <a:solidFill>
                  <a:srgbClr val="0000FF"/>
                </a:solidFill>
              </a:rPr>
            </a:br>
            <a:r>
              <a:rPr lang="fr-CA" sz="2400" dirty="0" err="1" smtClean="0">
                <a:solidFill>
                  <a:srgbClr val="0000FF"/>
                </a:solidFill>
              </a:rPr>
              <a:t>Mấy</a:t>
            </a:r>
            <a:r>
              <a:rPr lang="fr-CA" sz="2400" dirty="0" smtClean="0">
                <a:solidFill>
                  <a:srgbClr val="0000FF"/>
                </a:solidFill>
              </a:rPr>
              <a:t> </a:t>
            </a:r>
            <a:r>
              <a:rPr lang="fr-CA" sz="2400" dirty="0" err="1" smtClean="0">
                <a:solidFill>
                  <a:srgbClr val="0000FF"/>
                </a:solidFill>
              </a:rPr>
              <a:t>chú</a:t>
            </a:r>
            <a:r>
              <a:rPr lang="fr-CA" sz="2400" dirty="0" smtClean="0">
                <a:solidFill>
                  <a:srgbClr val="0000FF"/>
                </a:solidFill>
              </a:rPr>
              <a:t>? </a:t>
            </a:r>
            <a:r>
              <a:rPr lang="fr-CA" sz="2400" dirty="0" err="1" smtClean="0">
                <a:solidFill>
                  <a:srgbClr val="0000FF"/>
                </a:solidFill>
              </a:rPr>
              <a:t>Mấy</a:t>
            </a:r>
            <a:r>
              <a:rPr lang="fr-CA" sz="2400" dirty="0" smtClean="0">
                <a:solidFill>
                  <a:srgbClr val="0000FF"/>
                </a:solidFill>
              </a:rPr>
              <a:t> </a:t>
            </a:r>
            <a:r>
              <a:rPr lang="fr-CA" sz="2400" dirty="0" err="1" smtClean="0">
                <a:solidFill>
                  <a:srgbClr val="0000FF"/>
                </a:solidFill>
              </a:rPr>
              <a:t>phao</a:t>
            </a:r>
            <a:r>
              <a:rPr lang="fr-CA" sz="2400" dirty="0" smtClean="0">
                <a:solidFill>
                  <a:srgbClr val="0000FF"/>
                </a:solidFill>
              </a:rPr>
              <a:t>?</a:t>
            </a:r>
            <a:r>
              <a:rPr lang="en-US" sz="2400" dirty="0" smtClean="0">
                <a:solidFill>
                  <a:srgbClr val="0000FF"/>
                </a:solidFill>
              </a:rPr>
              <a:t> Ở </a:t>
            </a:r>
            <a:r>
              <a:rPr lang="en-US" sz="2400" dirty="0" err="1" smtClean="0">
                <a:solidFill>
                  <a:srgbClr val="0000FF"/>
                </a:solidFill>
              </a:rPr>
              <a:t>bên</a:t>
            </a:r>
            <a:r>
              <a:rPr lang="en-US" sz="2400" dirty="0" smtClean="0">
                <a:solidFill>
                  <a:srgbClr val="0000FF"/>
                </a:solidFill>
              </a:rPr>
              <a:t> </a:t>
            </a:r>
            <a:r>
              <a:rPr lang="en-US" sz="2400" dirty="0" err="1" smtClean="0">
                <a:solidFill>
                  <a:srgbClr val="0000FF"/>
                </a:solidFill>
              </a:rPr>
              <a:t>sông</a:t>
            </a:r>
            <a:r>
              <a:rPr lang="en-US" sz="2400" dirty="0" smtClean="0">
                <a:solidFill>
                  <a:srgbClr val="0000FF"/>
                </a:solidFill>
              </a:rPr>
              <a:t>.</a:t>
            </a:r>
            <a:endParaRPr lang="en-US" sz="2400" dirty="0">
              <a:solidFill>
                <a:srgbClr val="0000FF"/>
              </a:solidFill>
            </a:endParaRPr>
          </a:p>
        </p:txBody>
      </p:sp>
      <p:sp>
        <p:nvSpPr>
          <p:cNvPr id="58404" name="WordArt 36"/>
          <p:cNvSpPr>
            <a:spLocks noChangeArrowheads="1" noChangeShapeType="1" noTextEdit="1"/>
          </p:cNvSpPr>
          <p:nvPr/>
        </p:nvSpPr>
        <p:spPr bwMode="auto">
          <a:xfrm rot="-2037066">
            <a:off x="593725" y="1066800"/>
            <a:ext cx="4191000" cy="2286000"/>
          </a:xfrm>
          <a:prstGeom prst="rect">
            <a:avLst/>
          </a:prstGeom>
        </p:spPr>
        <p:txBody>
          <a:bodyPr spcFirstLastPara="1" wrap="none" fromWordArt="1">
            <a:prstTxWarp prst="textArchUp">
              <a:avLst>
                <a:gd name="adj" fmla="val 11032315"/>
              </a:avLst>
            </a:prstTxWarp>
          </a:bodyPr>
          <a:lstStyle/>
          <a:p>
            <a:pPr algn="ctr"/>
            <a:r>
              <a:rPr lang="vi-VN" sz="3600" kern="10" dirty="0">
                <a:ln w="9525">
                  <a:solidFill>
                    <a:srgbClr val="00FF00"/>
                  </a:solidFill>
                  <a:round/>
                  <a:headEnd/>
                  <a:tailEnd/>
                </a:ln>
                <a:solidFill>
                  <a:srgbClr val="FF00FF"/>
                </a:solidFill>
                <a:latin typeface="Times New Roman"/>
                <a:cs typeface="Times New Roman"/>
              </a:rPr>
              <a:t>Bạn ơi! Giúp mình với!</a:t>
            </a:r>
            <a:endParaRPr lang="en-US" sz="3600" kern="10" dirty="0">
              <a:ln w="9525">
                <a:solidFill>
                  <a:srgbClr val="00FF00"/>
                </a:solidFill>
                <a:round/>
                <a:headEnd/>
                <a:tailEnd/>
              </a:ln>
              <a:solidFill>
                <a:srgbClr val="FF00FF"/>
              </a:solidFill>
              <a:latin typeface="Times New Roman"/>
              <a:cs typeface="Times New Roman"/>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404"/>
                                        </p:tgtEl>
                                        <p:attrNameLst>
                                          <p:attrName>style.visibility</p:attrName>
                                        </p:attrNameLst>
                                      </p:cBhvr>
                                      <p:to>
                                        <p:strVal val="visible"/>
                                      </p:to>
                                    </p:set>
                                    <p:animEffect transition="in" filter="blinds(horizontal)">
                                      <p:cBhvr>
                                        <p:cTn id="7" dur="500"/>
                                        <p:tgtEl>
                                          <p:spTgt spid="5840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8403"/>
                                        </p:tgtEl>
                                        <p:attrNameLst>
                                          <p:attrName>style.visibility</p:attrName>
                                        </p:attrNameLst>
                                      </p:cBhvr>
                                      <p:to>
                                        <p:strVal val="visible"/>
                                      </p:to>
                                    </p:set>
                                    <p:animEffect transition="in" filter="diamond(in)">
                                      <p:cBhvr>
                                        <p:cTn id="12" dur="2000"/>
                                        <p:tgtEl>
                                          <p:spTgt spid="58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03" grpId="0"/>
      <p:bldP spid="5840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AutoShape 3"/>
          <p:cNvSpPr>
            <a:spLocks noChangeArrowheads="1"/>
          </p:cNvSpPr>
          <p:nvPr/>
        </p:nvSpPr>
        <p:spPr bwMode="auto">
          <a:xfrm>
            <a:off x="2209800" y="1219200"/>
            <a:ext cx="4648200" cy="838200"/>
          </a:xfrm>
          <a:prstGeom prst="roundRect">
            <a:avLst>
              <a:gd name="adj" fmla="val 16667"/>
            </a:avLst>
          </a:prstGeom>
          <a:gradFill rotWithShape="1">
            <a:gsLst>
              <a:gs pos="0">
                <a:schemeClr val="bg1"/>
              </a:gs>
              <a:gs pos="100000">
                <a:srgbClr val="EAF650"/>
              </a:gs>
            </a:gsLst>
            <a:lin ang="5400000" scaled="1"/>
          </a:gradFill>
          <a:ln w="9525">
            <a:noFill/>
            <a:round/>
            <a:headEnd/>
            <a:tailEnd/>
          </a:ln>
          <a:effectLst>
            <a:prstShdw prst="shdw17" dist="17961" dir="2700000">
              <a:srgbClr val="EAF650">
                <a:gamma/>
                <a:shade val="60000"/>
                <a:invGamma/>
              </a:srgbClr>
            </a:prstShdw>
          </a:effectLst>
        </p:spPr>
        <p:txBody>
          <a:bodyPr wrap="none" anchor="ctr"/>
          <a:lstStyle/>
          <a:p>
            <a:pPr algn="ctr">
              <a:spcBef>
                <a:spcPct val="0"/>
              </a:spcBef>
            </a:pPr>
            <a:r>
              <a:rPr lang="en-US" sz="3200" b="1">
                <a:solidFill>
                  <a:srgbClr val="FF0000"/>
                </a:solidFill>
              </a:rPr>
              <a:t>Hướng dẫn về nhà:</a:t>
            </a:r>
          </a:p>
        </p:txBody>
      </p:sp>
      <p:sp>
        <p:nvSpPr>
          <p:cNvPr id="53252" name="Oval 4"/>
          <p:cNvSpPr>
            <a:spLocks noChangeArrowheads="1"/>
          </p:cNvSpPr>
          <p:nvPr/>
        </p:nvSpPr>
        <p:spPr bwMode="auto">
          <a:xfrm>
            <a:off x="1447800" y="1143000"/>
            <a:ext cx="1066800" cy="1066800"/>
          </a:xfrm>
          <a:prstGeom prst="ellipse">
            <a:avLst/>
          </a:prstGeom>
          <a:solidFill>
            <a:srgbClr val="66FFFF"/>
          </a:solidFill>
          <a:ln w="76200">
            <a:solidFill>
              <a:srgbClr val="18C2CA"/>
            </a:solidFill>
            <a:round/>
            <a:headEnd/>
            <a:tailEnd/>
          </a:ln>
          <a:effectLst/>
        </p:spPr>
        <p:txBody>
          <a:bodyPr wrap="none" anchor="ctr"/>
          <a:lstStyle/>
          <a:p>
            <a:pPr algn="ctr">
              <a:spcBef>
                <a:spcPct val="0"/>
              </a:spcBef>
            </a:pPr>
            <a:endParaRPr lang="en-US" sz="7200" b="1">
              <a:solidFill>
                <a:srgbClr val="FF0000"/>
              </a:solidFill>
              <a:latin typeface="Arial" charset="0"/>
            </a:endParaRPr>
          </a:p>
        </p:txBody>
      </p:sp>
      <p:pic>
        <p:nvPicPr>
          <p:cNvPr id="53253" name="Picture 5" descr="GUESTAN"/>
          <p:cNvPicPr>
            <a:picLocks noChangeAspect="1" noChangeArrowheads="1" noCrop="1"/>
          </p:cNvPicPr>
          <p:nvPr/>
        </p:nvPicPr>
        <p:blipFill>
          <a:blip r:embed="rId2"/>
          <a:srcRect/>
          <a:stretch>
            <a:fillRect/>
          </a:stretch>
        </p:blipFill>
        <p:spPr bwMode="auto">
          <a:xfrm>
            <a:off x="1828800" y="1371600"/>
            <a:ext cx="1066800" cy="750888"/>
          </a:xfrm>
          <a:prstGeom prst="rect">
            <a:avLst/>
          </a:prstGeom>
          <a:noFill/>
        </p:spPr>
      </p:pic>
      <p:sp>
        <p:nvSpPr>
          <p:cNvPr id="53254" name="Text Box 6"/>
          <p:cNvSpPr txBox="1">
            <a:spLocks noChangeArrowheads="1"/>
          </p:cNvSpPr>
          <p:nvPr/>
        </p:nvSpPr>
        <p:spPr bwMode="auto">
          <a:xfrm>
            <a:off x="1752600" y="2667000"/>
            <a:ext cx="7086600" cy="1801813"/>
          </a:xfrm>
          <a:prstGeom prst="rect">
            <a:avLst/>
          </a:prstGeom>
          <a:noFill/>
          <a:ln w="9525">
            <a:noFill/>
            <a:miter lim="800000"/>
            <a:headEnd/>
            <a:tailEnd/>
          </a:ln>
          <a:effectLst/>
        </p:spPr>
        <p:txBody>
          <a:bodyPr>
            <a:spAutoFit/>
          </a:bodyPr>
          <a:lstStyle/>
          <a:p>
            <a:pPr>
              <a:buFontTx/>
              <a:buChar char="•"/>
            </a:pPr>
            <a:r>
              <a:rPr lang="en-US" sz="2800">
                <a:solidFill>
                  <a:srgbClr val="0000FF"/>
                </a:solidFill>
              </a:rPr>
              <a:t>  Xem lại các bài tập trong ví dụ.</a:t>
            </a:r>
          </a:p>
          <a:p>
            <a:pPr>
              <a:buFontTx/>
              <a:buChar char="•"/>
            </a:pPr>
            <a:r>
              <a:rPr lang="en-US" sz="2800">
                <a:solidFill>
                  <a:srgbClr val="0000FF"/>
                </a:solidFill>
              </a:rPr>
              <a:t>  Làm bài tập: 34; 35trang 25 SGK</a:t>
            </a:r>
          </a:p>
          <a:p>
            <a:r>
              <a:rPr lang="en-US" sz="2800">
                <a:solidFill>
                  <a:srgbClr val="0000FF"/>
                </a:solidFill>
              </a:rPr>
              <a:t>	       Bài: 43; 44; 45 trang 11 SBT</a:t>
            </a:r>
          </a:p>
        </p:txBody>
      </p:sp>
      <p:pic>
        <p:nvPicPr>
          <p:cNvPr id="53255" name="Picture 7" descr="bsj"/>
          <p:cNvPicPr>
            <a:picLocks noChangeAspect="1" noChangeArrowheads="1" noCrop="1"/>
          </p:cNvPicPr>
          <p:nvPr/>
        </p:nvPicPr>
        <p:blipFill>
          <a:blip r:embed="rId3"/>
          <a:srcRect/>
          <a:stretch>
            <a:fillRect/>
          </a:stretch>
        </p:blipFill>
        <p:spPr bwMode="auto">
          <a:xfrm rot="-2172717">
            <a:off x="6750050" y="3810000"/>
            <a:ext cx="2241550" cy="2800350"/>
          </a:xfrm>
          <a:prstGeom prst="rect">
            <a:avLst/>
          </a:prstGeom>
          <a:noFill/>
          <a:ln w="9525">
            <a:noFill/>
            <a:miter lim="800000"/>
            <a:headEnd/>
            <a:tailEnd/>
          </a:ln>
        </p:spPr>
      </p:pic>
      <p:sp>
        <p:nvSpPr>
          <p:cNvPr id="53257" name="AutoShape 9"/>
          <p:cNvSpPr>
            <a:spLocks noChangeArrowheads="1"/>
          </p:cNvSpPr>
          <p:nvPr/>
        </p:nvSpPr>
        <p:spPr bwMode="auto">
          <a:xfrm>
            <a:off x="228600" y="609600"/>
            <a:ext cx="8686800" cy="5638800"/>
          </a:xfrm>
          <a:prstGeom prst="roundRect">
            <a:avLst>
              <a:gd name="adj" fmla="val 16667"/>
            </a:avLst>
          </a:prstGeom>
          <a:noFill/>
          <a:ln w="38100" cmpd="dbl" algn="ctr">
            <a:solidFill>
              <a:srgbClr val="FF3300"/>
            </a:solidFill>
            <a:round/>
            <a:headEnd/>
            <a:tailEnd/>
          </a:ln>
          <a:effectLst/>
        </p:spPr>
        <p:txBody>
          <a:bodyPr anchor="ctr">
            <a:spAutoFit/>
          </a:bodyPr>
          <a:lstStyle/>
          <a:p>
            <a:endParaRPr lang="en-US"/>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repeatCount="indefinite" fill="hold" nodeType="afterEffect" nodePh="1">
                                  <p:stCondLst>
                                    <p:cond delay="0"/>
                                  </p:stCondLst>
                                  <p:endCondLst>
                                    <p:cond evt="begin" delay="0">
                                      <p:tn val="5"/>
                                    </p:cond>
                                  </p:endCondLst>
                                  <p:childTnLst>
                                    <p:set>
                                      <p:cBhvr>
                                        <p:cTn id="6" dur="1" fill="hold">
                                          <p:stCondLst>
                                            <p:cond delay="0"/>
                                          </p:stCondLst>
                                        </p:cTn>
                                        <p:tgtEl>
                                          <p:spTgt spid="53252">
                                            <p:txEl>
                                              <p:pRg st="0" end="0"/>
                                            </p:txEl>
                                          </p:spTgt>
                                        </p:tgtEl>
                                        <p:attrNameLst>
                                          <p:attrName>style.visibility</p:attrName>
                                        </p:attrNameLst>
                                      </p:cBhvr>
                                      <p:to>
                                        <p:strVal val="visible"/>
                                      </p:to>
                                    </p:set>
                                    <p:anim calcmode="lin" valueType="num">
                                      <p:cBhvr>
                                        <p:cTn id="7" dur="5000" fill="hold"/>
                                        <p:tgtEl>
                                          <p:spTgt spid="53252">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5325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AutoShape 5"/>
          <p:cNvSpPr>
            <a:spLocks noChangeArrowheads="1"/>
          </p:cNvSpPr>
          <p:nvPr/>
        </p:nvSpPr>
        <p:spPr bwMode="auto">
          <a:xfrm>
            <a:off x="1295400" y="1219200"/>
            <a:ext cx="6705600" cy="495300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noFill/>
          <a:ln w="9525" algn="ctr">
            <a:solidFill>
              <a:srgbClr val="FF0000"/>
            </a:solid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FF0000"/>
            </a:extrusionClr>
          </a:sp3d>
        </p:spPr>
        <p:txBody>
          <a:bodyPr anchor="ctr">
            <a:spAutoFit/>
            <a:flatTx/>
          </a:bodyPr>
          <a:lstStyle/>
          <a:p>
            <a:endParaRPr lang="en-US"/>
          </a:p>
        </p:txBody>
      </p:sp>
      <p:sp>
        <p:nvSpPr>
          <p:cNvPr id="29702" name="Text Box 6"/>
          <p:cNvSpPr txBox="1">
            <a:spLocks noChangeArrowheads="1"/>
          </p:cNvSpPr>
          <p:nvPr/>
        </p:nvSpPr>
        <p:spPr bwMode="auto">
          <a:xfrm>
            <a:off x="1981200" y="2574925"/>
            <a:ext cx="4648200" cy="1920875"/>
          </a:xfrm>
          <a:prstGeom prst="rect">
            <a:avLst/>
          </a:prstGeom>
          <a:noFill/>
          <a:ln w="9525" algn="ctr">
            <a:noFill/>
            <a:miter lim="800000"/>
            <a:headEnd/>
            <a:tailEnd/>
          </a:ln>
          <a:effectLst/>
        </p:spPr>
        <p:txBody>
          <a:bodyPr>
            <a:spAutoFit/>
          </a:bodyPr>
          <a:lstStyle/>
          <a:p>
            <a:pPr marL="342900" indent="-342900" algn="ctr"/>
            <a:r>
              <a:rPr lang="en-US" sz="4000">
                <a:solidFill>
                  <a:srgbClr val="0000FF"/>
                </a:solidFill>
              </a:rPr>
              <a:t>CHÚC CÁC EM CHĂM NGOAN, HỌC GIỎI!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ChangeAspect="1"/>
          </p:cNvSpPr>
          <p:nvPr>
            <p:ph type="title"/>
          </p:nvPr>
        </p:nvSpPr>
        <p:spPr>
          <a:xfrm>
            <a:off x="5257800" y="0"/>
            <a:ext cx="3581400" cy="6858000"/>
          </a:xfrm>
        </p:spPr>
        <p:txBody>
          <a:bodyPr/>
          <a:lstStyle/>
          <a:p>
            <a:pPr algn="just"/>
            <a:r>
              <a:rPr lang="en-US" sz="2800" dirty="0" err="1" smtClean="0">
                <a:solidFill>
                  <a:srgbClr val="0000FF"/>
                </a:solidFill>
                <a:latin typeface="Times New Roman" pitchFamily="18" charset="0"/>
                <a:cs typeface="Times New Roman" pitchFamily="18" charset="0"/>
              </a:rPr>
              <a:t>Xin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mượn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câu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nói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Isaac Newton </a:t>
            </a:r>
            <a:r>
              <a:rPr lang="en-US" sz="2800" dirty="0" err="1" smtClean="0">
                <a:solidFill>
                  <a:srgbClr val="0000FF"/>
                </a:solidFill>
                <a:latin typeface="Times New Roman" pitchFamily="18" charset="0"/>
                <a:cs typeface="Times New Roman" pitchFamily="18" charset="0"/>
              </a:rPr>
              <a:t>để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mở</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đầu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hôm</a:t>
            </a:r>
            <a:r>
              <a:rPr lang="en-US" sz="2800" dirty="0" smtClean="0">
                <a:solidFill>
                  <a:srgbClr val="0000FF"/>
                </a:solidFill>
                <a:latin typeface="Times New Roman" pitchFamily="18" charset="0"/>
                <a:cs typeface="Times New Roman" pitchFamily="18" charset="0"/>
              </a:rPr>
              <a:t> nay:</a:t>
            </a:r>
            <a:r>
              <a:rPr lang="en-US" sz="2800" dirty="0" smtClean="0">
                <a:latin typeface="Times New Roman" pitchFamily="18" charset="0"/>
                <a:cs typeface="Times New Roman" pitchFamily="18" charset="0"/>
              </a:rPr>
              <a:t>”</a:t>
            </a:r>
            <a:r>
              <a:rPr lang="en-US" sz="2800" b="1" i="1" dirty="0" err="1" smtClean="0">
                <a:solidFill>
                  <a:srgbClr val="FF3300"/>
                </a:solidFill>
                <a:latin typeface="Times New Roman" pitchFamily="18" charset="0"/>
                <a:cs typeface="Times New Roman" pitchFamily="18" charset="0"/>
              </a:rPr>
              <a:t>Bạn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thấy</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rằng</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các</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bài</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toán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chỉ</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chứa</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các</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số</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và</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các</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tính</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chất</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trừu</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tượng</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nghĩa</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là</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không</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gì</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khác</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hơn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là</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chỉ</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cần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diễn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dịch</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vấn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đề</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từ</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ngôn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ngữ</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thông</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thường</a:t>
            </a:r>
            <a:r>
              <a:rPr lang="en-US" sz="2800" b="1" i="1" dirty="0" smtClean="0">
                <a:solidFill>
                  <a:srgbClr val="FF3300"/>
                </a:solidFill>
                <a:latin typeface="Times New Roman" pitchFamily="18" charset="0"/>
                <a:cs typeface="Times New Roman" pitchFamily="18" charset="0"/>
              </a:rPr>
              <a:t> sang </a:t>
            </a:r>
            <a:r>
              <a:rPr lang="en-US" sz="2800" b="1" i="1" dirty="0" err="1" smtClean="0">
                <a:solidFill>
                  <a:srgbClr val="FF3300"/>
                </a:solidFill>
                <a:latin typeface="Times New Roman" pitchFamily="18" charset="0"/>
                <a:cs typeface="Times New Roman" pitchFamily="18" charset="0"/>
              </a:rPr>
              <a:t>ngôn</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ngữ</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đại</a:t>
            </a:r>
            <a:r>
              <a:rPr lang="en-US" sz="2800" b="1" i="1" dirty="0" smtClean="0">
                <a:solidFill>
                  <a:srgbClr val="FF3300"/>
                </a:solidFill>
                <a:latin typeface="Times New Roman" pitchFamily="18" charset="0"/>
                <a:cs typeface="Times New Roman" pitchFamily="18" charset="0"/>
              </a:rPr>
              <a:t> </a:t>
            </a:r>
            <a:r>
              <a:rPr lang="en-US" sz="2800" b="1" i="1" dirty="0" err="1" smtClean="0">
                <a:solidFill>
                  <a:srgbClr val="FF3300"/>
                </a:solidFill>
                <a:latin typeface="Times New Roman" pitchFamily="18" charset="0"/>
                <a:cs typeface="Times New Roman" pitchFamily="18" charset="0"/>
              </a:rPr>
              <a:t>số</a:t>
            </a:r>
            <a:r>
              <a:rPr lang="en-US" sz="2800" b="1" i="1" dirty="0" smtClean="0">
                <a:solidFill>
                  <a:srgbClr val="FF3300"/>
                </a:solidFill>
                <a:latin typeface="Times New Roman" pitchFamily="18" charset="0"/>
                <a:cs typeface="Times New Roman" pitchFamily="18" charset="0"/>
              </a:rPr>
              <a:t>.</a:t>
            </a:r>
            <a:r>
              <a:rPr lang="en-US" sz="2800" dirty="0" smtClean="0">
                <a:latin typeface="Times New Roman" pitchFamily="18" charset="0"/>
                <a:cs typeface="Times New Roman" pitchFamily="18" charset="0"/>
              </a:rPr>
              <a:t>”</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chính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ngôn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ngữ</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đại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học</a:t>
            </a:r>
            <a:r>
              <a:rPr lang="en-US" sz="1400" dirty="0" smtClean="0">
                <a:solidFill>
                  <a:srgbClr val="0000FF"/>
                </a:solidFill>
                <a:latin typeface="Times New Roman" pitchFamily="18" charset="0"/>
                <a:cs typeface="Times New Roman" pitchFamily="18" charset="0"/>
              </a:rPr>
              <a:t>.</a:t>
            </a:r>
            <a:endParaRPr lang="en-US" sz="1400" dirty="0">
              <a:solidFill>
                <a:srgbClr val="0000FF"/>
              </a:solidFill>
              <a:latin typeface="Times New Roman" pitchFamily="18" charset="0"/>
              <a:cs typeface="Times New Roman" pitchFamily="18" charset="0"/>
            </a:endParaRPr>
          </a:p>
        </p:txBody>
      </p:sp>
      <p:pic>
        <p:nvPicPr>
          <p:cNvPr id="4" name="Content Placeholder 3" descr="GodfreyKneller-IsaacNewton-1689.jpg"/>
          <p:cNvPicPr>
            <a:picLocks noGrp="1" noChangeAspect="1"/>
          </p:cNvPicPr>
          <p:nvPr>
            <p:ph idx="1"/>
          </p:nvPr>
        </p:nvPicPr>
        <p:blipFill>
          <a:blip r:embed="rId2"/>
          <a:stretch>
            <a:fillRect/>
          </a:stretch>
        </p:blipFill>
        <p:spPr>
          <a:xfrm>
            <a:off x="0" y="0"/>
            <a:ext cx="4953000" cy="6858000"/>
          </a:xfr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3"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ermat_s_Last_Theorem.jpg"/>
          <p:cNvPicPr>
            <a:picLocks noChangeAspect="1"/>
          </p:cNvPicPr>
          <p:nvPr/>
        </p:nvPicPr>
        <p:blipFill>
          <a:blip r:embed="rId2"/>
          <a:stretch>
            <a:fillRect/>
          </a:stretch>
        </p:blipFill>
        <p:spPr>
          <a:xfrm>
            <a:off x="0" y="0"/>
            <a:ext cx="9144000" cy="6858000"/>
          </a:xfrm>
          <a:prstGeom prst="rect">
            <a:avLst/>
          </a:prstGeom>
        </p:spPr>
      </p:pic>
      <p:sp>
        <p:nvSpPr>
          <p:cNvPr id="10242" name="Text Box 4"/>
          <p:cNvSpPr txBox="1">
            <a:spLocks noChangeArrowheads="1"/>
          </p:cNvSpPr>
          <p:nvPr/>
        </p:nvSpPr>
        <p:spPr bwMode="auto">
          <a:xfrm>
            <a:off x="0" y="1143000"/>
            <a:ext cx="9144000" cy="830997"/>
          </a:xfrm>
          <a:prstGeom prst="rect">
            <a:avLst/>
          </a:prstGeom>
          <a:noFill/>
          <a:ln w="9525">
            <a:noFill/>
            <a:miter lim="800000"/>
            <a:headEnd/>
            <a:tailEnd/>
          </a:ln>
        </p:spPr>
        <p:txBody>
          <a:bodyPr>
            <a:spAutoFit/>
          </a:bodyPr>
          <a:lstStyle/>
          <a:p>
            <a:pPr algn="ctr">
              <a:spcBef>
                <a:spcPct val="50000"/>
              </a:spcBef>
            </a:pPr>
            <a:r>
              <a:rPr lang="en-US" sz="4800" b="1" u="sng" dirty="0">
                <a:solidFill>
                  <a:srgbClr val="FFC000"/>
                </a:solidFill>
              </a:rPr>
              <a:t>TIẾT 50</a:t>
            </a:r>
          </a:p>
        </p:txBody>
      </p:sp>
      <p:sp>
        <p:nvSpPr>
          <p:cNvPr id="54279" name="Text Box 7"/>
          <p:cNvSpPr txBox="1">
            <a:spLocks noChangeArrowheads="1"/>
          </p:cNvSpPr>
          <p:nvPr/>
        </p:nvSpPr>
        <p:spPr bwMode="auto">
          <a:xfrm>
            <a:off x="0" y="2209800"/>
            <a:ext cx="9144000" cy="1754326"/>
          </a:xfrm>
          <a:prstGeom prst="rect">
            <a:avLst/>
          </a:prstGeom>
          <a:noFill/>
          <a:ln w="9525">
            <a:noFill/>
            <a:miter lim="800000"/>
            <a:headEnd/>
            <a:tailEnd/>
          </a:ln>
        </p:spPr>
        <p:txBody>
          <a:bodyPr>
            <a:spAutoFit/>
          </a:bodyPr>
          <a:lstStyle/>
          <a:p>
            <a:pPr algn="ctr">
              <a:spcBef>
                <a:spcPct val="15000"/>
              </a:spcBef>
            </a:pPr>
            <a:r>
              <a:rPr lang="en-US" sz="5400" dirty="0" err="1">
                <a:solidFill>
                  <a:srgbClr val="FF0000"/>
                </a:solidFill>
                <a:latin typeface=".VnHelvetInsH" pitchFamily="34" charset="0"/>
              </a:rPr>
              <a:t>Gi¶i</a:t>
            </a:r>
            <a:r>
              <a:rPr lang="en-US" sz="5400" dirty="0">
                <a:solidFill>
                  <a:srgbClr val="FF0000"/>
                </a:solidFill>
                <a:latin typeface=".VnHelvetInsH" pitchFamily="34" charset="0"/>
              </a:rPr>
              <a:t> </a:t>
            </a:r>
            <a:r>
              <a:rPr lang="en-US" sz="5400" dirty="0" err="1">
                <a:solidFill>
                  <a:srgbClr val="FF0000"/>
                </a:solidFill>
                <a:latin typeface=".VnHelvetInsH" pitchFamily="34" charset="0"/>
              </a:rPr>
              <a:t>bµi</a:t>
            </a:r>
            <a:r>
              <a:rPr lang="en-US" sz="5400" dirty="0">
                <a:solidFill>
                  <a:srgbClr val="FF0000"/>
                </a:solidFill>
                <a:latin typeface=".VnHelvetInsH" pitchFamily="34" charset="0"/>
              </a:rPr>
              <a:t> </a:t>
            </a:r>
            <a:r>
              <a:rPr lang="en-US" sz="5400" dirty="0" err="1">
                <a:solidFill>
                  <a:srgbClr val="FF0000"/>
                </a:solidFill>
                <a:latin typeface=".VnHelvetInsH" pitchFamily="34" charset="0"/>
              </a:rPr>
              <a:t>to¸n</a:t>
            </a:r>
            <a:r>
              <a:rPr lang="en-US" sz="5400" dirty="0">
                <a:solidFill>
                  <a:srgbClr val="FF0000"/>
                </a:solidFill>
                <a:latin typeface=".VnHelvetInsH" pitchFamily="34" charset="0"/>
              </a:rPr>
              <a:t> </a:t>
            </a:r>
            <a:r>
              <a:rPr lang="en-US" sz="5400" dirty="0" err="1">
                <a:solidFill>
                  <a:srgbClr val="FF0000"/>
                </a:solidFill>
                <a:latin typeface=".VnHelvetInsH" pitchFamily="34" charset="0"/>
              </a:rPr>
              <a:t>b»ng</a:t>
            </a:r>
            <a:r>
              <a:rPr lang="en-US" sz="5400" dirty="0">
                <a:solidFill>
                  <a:srgbClr val="FF0000"/>
                </a:solidFill>
                <a:latin typeface=".VnHelvetInsH" pitchFamily="34" charset="0"/>
              </a:rPr>
              <a:t> </a:t>
            </a:r>
            <a:r>
              <a:rPr lang="en-US" sz="5400" dirty="0" err="1">
                <a:solidFill>
                  <a:srgbClr val="FF0000"/>
                </a:solidFill>
                <a:latin typeface=".VnHelvetInsH" pitchFamily="34" charset="0"/>
              </a:rPr>
              <a:t>c¸ch</a:t>
            </a:r>
            <a:r>
              <a:rPr lang="en-US" sz="5400" dirty="0">
                <a:solidFill>
                  <a:srgbClr val="FF0000"/>
                </a:solidFill>
                <a:latin typeface=".VnHelvetInsH" pitchFamily="34" charset="0"/>
              </a:rPr>
              <a:t> </a:t>
            </a:r>
            <a:r>
              <a:rPr lang="en-US" sz="5400" dirty="0" err="1">
                <a:solidFill>
                  <a:srgbClr val="FF0000"/>
                </a:solidFill>
                <a:latin typeface=".VnHelvetInsH" pitchFamily="34" charset="0"/>
              </a:rPr>
              <a:t>lËp</a:t>
            </a:r>
            <a:r>
              <a:rPr lang="en-US" sz="5400" dirty="0">
                <a:solidFill>
                  <a:srgbClr val="FF0000"/>
                </a:solidFill>
                <a:latin typeface=".VnHelvetInsH" pitchFamily="34" charset="0"/>
              </a:rPr>
              <a:t> </a:t>
            </a:r>
            <a:r>
              <a:rPr lang="en-US" sz="5400" dirty="0" err="1">
                <a:solidFill>
                  <a:srgbClr val="FF0000"/>
                </a:solidFill>
                <a:latin typeface=".VnHelvetInsH" pitchFamily="34" charset="0"/>
              </a:rPr>
              <a:t>ph­¬ng</a:t>
            </a:r>
            <a:r>
              <a:rPr lang="en-US" sz="5400" dirty="0">
                <a:solidFill>
                  <a:srgbClr val="FF0000"/>
                </a:solidFill>
                <a:latin typeface=".VnHelvetInsH" pitchFamily="34" charset="0"/>
              </a:rPr>
              <a:t> </a:t>
            </a:r>
            <a:r>
              <a:rPr lang="en-US" sz="5400" dirty="0" err="1">
                <a:solidFill>
                  <a:srgbClr val="FF0000"/>
                </a:solidFill>
                <a:latin typeface=".VnHelvetInsH" pitchFamily="34" charset="0"/>
              </a:rPr>
              <a:t>tr×nh</a:t>
            </a:r>
            <a:endParaRPr lang="en-US" sz="5400" dirty="0">
              <a:solidFill>
                <a:srgbClr val="FF0000"/>
              </a:solidFill>
              <a:latin typeface=".VnHelvetInsH"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blinds(horizontal)">
                                      <p:cBhvr>
                                        <p:cTn id="7" dur="500"/>
                                        <p:tgtEl>
                                          <p:spTgt spid="10242"/>
                                        </p:tgtEl>
                                      </p:cBhvr>
                                    </p:animEffect>
                                  </p:childTnLst>
                                </p:cTn>
                              </p:par>
                            </p:childTnLst>
                          </p:cTn>
                        </p:par>
                        <p:par>
                          <p:cTn id="8" fill="hold">
                            <p:stCondLst>
                              <p:cond delay="500"/>
                            </p:stCondLst>
                            <p:childTnLst>
                              <p:par>
                                <p:cTn id="9" presetID="41" presetClass="entr" presetSubtype="0" fill="hold" nodeType="afterEffect">
                                  <p:stCondLst>
                                    <p:cond delay="0"/>
                                  </p:stCondLst>
                                  <p:iterate type="lt">
                                    <p:tmPct val="10000"/>
                                  </p:iterate>
                                  <p:childTnLst>
                                    <p:set>
                                      <p:cBhvr>
                                        <p:cTn id="10" dur="1" fill="hold">
                                          <p:stCondLst>
                                            <p:cond delay="0"/>
                                          </p:stCondLst>
                                        </p:cTn>
                                        <p:tgtEl>
                                          <p:spTgt spid="54279">
                                            <p:txEl>
                                              <p:pRg st="0" end="0"/>
                                            </p:txEl>
                                          </p:spTgt>
                                        </p:tgtEl>
                                        <p:attrNameLst>
                                          <p:attrName>style.visibility</p:attrName>
                                        </p:attrNameLst>
                                      </p:cBhvr>
                                      <p:to>
                                        <p:strVal val="visible"/>
                                      </p:to>
                                    </p:set>
                                    <p:anim calcmode="lin" valueType="num">
                                      <p:cBhvr>
                                        <p:cTn id="11" dur="1000" fill="hold"/>
                                        <p:tgtEl>
                                          <p:spTgt spid="5427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 dur="1000" fill="hold"/>
                                        <p:tgtEl>
                                          <p:spTgt spid="54279">
                                            <p:txEl>
                                              <p:pRg st="0" end="0"/>
                                            </p:txEl>
                                          </p:spTgt>
                                        </p:tgtEl>
                                        <p:attrNameLst>
                                          <p:attrName>ppt_y</p:attrName>
                                        </p:attrNameLst>
                                      </p:cBhvr>
                                      <p:tavLst>
                                        <p:tav tm="0">
                                          <p:val>
                                            <p:strVal val="#ppt_y"/>
                                          </p:val>
                                        </p:tav>
                                        <p:tav tm="100000">
                                          <p:val>
                                            <p:strVal val="#ppt_y"/>
                                          </p:val>
                                        </p:tav>
                                      </p:tavLst>
                                    </p:anim>
                                    <p:anim calcmode="lin" valueType="num">
                                      <p:cBhvr>
                                        <p:cTn id="13" dur="1000" fill="hold"/>
                                        <p:tgtEl>
                                          <p:spTgt spid="5427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4" dur="1000" fill="hold"/>
                                        <p:tgtEl>
                                          <p:spTgt spid="5427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 dur="1000" tmFilter="0,0; .5, 1; 1, 1"/>
                                        <p:tgtEl>
                                          <p:spTgt spid="54279">
                                            <p:txEl>
                                              <p:pRg st="0" end="0"/>
                                            </p:txEl>
                                          </p:spTgt>
                                        </p:tgtEl>
                                      </p:cBhvr>
                                    </p:animEffect>
                                  </p:childTnLst>
                                </p:cTn>
                              </p:par>
                            </p:childTnLst>
                          </p:cTn>
                        </p:par>
                        <p:par>
                          <p:cTn id="16" fill="hold">
                            <p:stCondLst>
                              <p:cond delay="4700"/>
                            </p:stCondLst>
                            <p:childTnLst>
                              <p:par>
                                <p:cTn id="17" presetID="56" presetClass="entr" presetSubtype="0" fill="hold" nodeType="afterEffect">
                                  <p:stCondLst>
                                    <p:cond delay="0"/>
                                  </p:stCondLst>
                                  <p:iterate type="lt">
                                    <p:tmPct val="10000"/>
                                  </p:iterate>
                                  <p:childTnLst>
                                    <p:set>
                                      <p:cBhvr>
                                        <p:cTn id="18" dur="1" fill="hold">
                                          <p:stCondLst>
                                            <p:cond delay="0"/>
                                          </p:stCondLst>
                                        </p:cTn>
                                        <p:tgtEl>
                                          <p:spTgt spid="54279">
                                            <p:txEl>
                                              <p:pRg st="0" end="0"/>
                                            </p:txEl>
                                          </p:spTgt>
                                        </p:tgtEl>
                                        <p:attrNameLst>
                                          <p:attrName>style.visibility</p:attrName>
                                        </p:attrNameLst>
                                      </p:cBhvr>
                                      <p:to>
                                        <p:strVal val="visible"/>
                                      </p:to>
                                    </p:set>
                                    <p:anim by="(-#ppt_w*2)" calcmode="lin" valueType="num">
                                      <p:cBhvr rctx="PPT">
                                        <p:cTn id="19" dur="500" autoRev="1" fill="hold">
                                          <p:stCondLst>
                                            <p:cond delay="0"/>
                                          </p:stCondLst>
                                        </p:cTn>
                                        <p:tgtEl>
                                          <p:spTgt spid="54279">
                                            <p:txEl>
                                              <p:pRg st="0" end="0"/>
                                            </p:txEl>
                                          </p:spTgt>
                                        </p:tgtEl>
                                        <p:attrNameLst>
                                          <p:attrName>ppt_w</p:attrName>
                                        </p:attrNameLst>
                                      </p:cBhvr>
                                    </p:anim>
                                    <p:anim by="(#ppt_w*0.50)" calcmode="lin" valueType="num">
                                      <p:cBhvr>
                                        <p:cTn id="20" dur="500" decel="50000" autoRev="1" fill="hold">
                                          <p:stCondLst>
                                            <p:cond delay="0"/>
                                          </p:stCondLst>
                                        </p:cTn>
                                        <p:tgtEl>
                                          <p:spTgt spid="54279">
                                            <p:txEl>
                                              <p:pRg st="0" end="0"/>
                                            </p:txEl>
                                          </p:spTgt>
                                        </p:tgtEl>
                                        <p:attrNameLst>
                                          <p:attrName>ppt_x</p:attrName>
                                        </p:attrNameLst>
                                      </p:cBhvr>
                                    </p:anim>
                                    <p:anim from="(-#ppt_h/2)" to="(#ppt_y)" calcmode="lin" valueType="num">
                                      <p:cBhvr>
                                        <p:cTn id="21" dur="1000" fill="hold">
                                          <p:stCondLst>
                                            <p:cond delay="0"/>
                                          </p:stCondLst>
                                        </p:cTn>
                                        <p:tgtEl>
                                          <p:spTgt spid="54279">
                                            <p:txEl>
                                              <p:pRg st="0" end="0"/>
                                            </p:txEl>
                                          </p:spTgt>
                                        </p:tgtEl>
                                        <p:attrNameLst>
                                          <p:attrName>ppt_y</p:attrName>
                                        </p:attrNameLst>
                                      </p:cBhvr>
                                    </p:anim>
                                    <p:animRot by="21600000">
                                      <p:cBhvr>
                                        <p:cTn id="22" dur="1000" fill="hold">
                                          <p:stCondLst>
                                            <p:cond delay="0"/>
                                          </p:stCondLst>
                                        </p:cTn>
                                        <p:tgtEl>
                                          <p:spTgt spid="54279">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762000" y="1143000"/>
            <a:ext cx="7696200" cy="396875"/>
          </a:xfrm>
          <a:prstGeom prst="rect">
            <a:avLst/>
          </a:prstGeom>
          <a:noFill/>
          <a:ln w="9525">
            <a:noFill/>
            <a:miter lim="800000"/>
            <a:headEnd/>
            <a:tailEnd/>
          </a:ln>
          <a:effectLst/>
        </p:spPr>
        <p:txBody>
          <a:bodyPr>
            <a:spAutoFit/>
          </a:bodyPr>
          <a:lstStyle/>
          <a:p>
            <a:r>
              <a:rPr lang="en-US" b="1" dirty="0">
                <a:solidFill>
                  <a:srgbClr val="F6007B"/>
                </a:solidFill>
              </a:rPr>
              <a:t>1. </a:t>
            </a:r>
            <a:r>
              <a:rPr lang="en-US" b="1" dirty="0" err="1">
                <a:solidFill>
                  <a:srgbClr val="F6007B"/>
                </a:solidFill>
              </a:rPr>
              <a:t>Biểu</a:t>
            </a:r>
            <a:r>
              <a:rPr lang="en-US" b="1" dirty="0">
                <a:solidFill>
                  <a:srgbClr val="F6007B"/>
                </a:solidFill>
              </a:rPr>
              <a:t> </a:t>
            </a:r>
            <a:r>
              <a:rPr lang="en-US" b="1" dirty="0" err="1">
                <a:solidFill>
                  <a:srgbClr val="F6007B"/>
                </a:solidFill>
              </a:rPr>
              <a:t>diễn</a:t>
            </a:r>
            <a:r>
              <a:rPr lang="en-US" b="1" dirty="0">
                <a:solidFill>
                  <a:srgbClr val="F6007B"/>
                </a:solidFill>
              </a:rPr>
              <a:t> </a:t>
            </a:r>
            <a:r>
              <a:rPr lang="en-US" b="1" dirty="0" err="1">
                <a:solidFill>
                  <a:srgbClr val="F6007B"/>
                </a:solidFill>
              </a:rPr>
              <a:t>một</a:t>
            </a:r>
            <a:r>
              <a:rPr lang="en-US" b="1" dirty="0">
                <a:solidFill>
                  <a:srgbClr val="F6007B"/>
                </a:solidFill>
              </a:rPr>
              <a:t> </a:t>
            </a:r>
            <a:r>
              <a:rPr lang="en-US" b="1" dirty="0" err="1">
                <a:solidFill>
                  <a:srgbClr val="F6007B"/>
                </a:solidFill>
              </a:rPr>
              <a:t>đại</a:t>
            </a:r>
            <a:r>
              <a:rPr lang="en-US" b="1" dirty="0">
                <a:solidFill>
                  <a:srgbClr val="F6007B"/>
                </a:solidFill>
              </a:rPr>
              <a:t> </a:t>
            </a:r>
            <a:r>
              <a:rPr lang="en-US" b="1" dirty="0" err="1">
                <a:solidFill>
                  <a:srgbClr val="F6007B"/>
                </a:solidFill>
              </a:rPr>
              <a:t>lượng</a:t>
            </a:r>
            <a:r>
              <a:rPr lang="en-US" b="1" dirty="0">
                <a:solidFill>
                  <a:srgbClr val="F6007B"/>
                </a:solidFill>
              </a:rPr>
              <a:t> </a:t>
            </a:r>
            <a:r>
              <a:rPr lang="en-US" b="1" dirty="0" err="1">
                <a:solidFill>
                  <a:srgbClr val="F6007B"/>
                </a:solidFill>
              </a:rPr>
              <a:t>bởi</a:t>
            </a:r>
            <a:r>
              <a:rPr lang="en-US" b="1" dirty="0">
                <a:solidFill>
                  <a:srgbClr val="F6007B"/>
                </a:solidFill>
              </a:rPr>
              <a:t> </a:t>
            </a:r>
            <a:r>
              <a:rPr lang="en-US" b="1" dirty="0" err="1">
                <a:solidFill>
                  <a:srgbClr val="F6007B"/>
                </a:solidFill>
              </a:rPr>
              <a:t>biểu</a:t>
            </a:r>
            <a:r>
              <a:rPr lang="en-US" b="1" dirty="0">
                <a:solidFill>
                  <a:srgbClr val="F6007B"/>
                </a:solidFill>
              </a:rPr>
              <a:t> </a:t>
            </a:r>
            <a:r>
              <a:rPr lang="en-US" b="1" dirty="0" err="1">
                <a:solidFill>
                  <a:srgbClr val="F6007B"/>
                </a:solidFill>
              </a:rPr>
              <a:t>thức</a:t>
            </a:r>
            <a:r>
              <a:rPr lang="en-US" b="1" dirty="0">
                <a:solidFill>
                  <a:srgbClr val="F6007B"/>
                </a:solidFill>
              </a:rPr>
              <a:t> </a:t>
            </a:r>
            <a:r>
              <a:rPr lang="en-US" b="1" dirty="0" err="1">
                <a:solidFill>
                  <a:srgbClr val="F6007B"/>
                </a:solidFill>
              </a:rPr>
              <a:t>chứa</a:t>
            </a:r>
            <a:r>
              <a:rPr lang="en-US" b="1" dirty="0">
                <a:solidFill>
                  <a:srgbClr val="F6007B"/>
                </a:solidFill>
              </a:rPr>
              <a:t> </a:t>
            </a:r>
            <a:r>
              <a:rPr lang="en-US" b="1" dirty="0" err="1">
                <a:solidFill>
                  <a:srgbClr val="F6007B"/>
                </a:solidFill>
              </a:rPr>
              <a:t>ẩn</a:t>
            </a:r>
            <a:r>
              <a:rPr lang="en-US" b="1" dirty="0">
                <a:solidFill>
                  <a:srgbClr val="F6007B"/>
                </a:solidFill>
              </a:rPr>
              <a:t>:</a:t>
            </a:r>
          </a:p>
        </p:txBody>
      </p:sp>
      <p:sp>
        <p:nvSpPr>
          <p:cNvPr id="3078" name="Text Box 6"/>
          <p:cNvSpPr txBox="1">
            <a:spLocks noChangeArrowheads="1"/>
          </p:cNvSpPr>
          <p:nvPr/>
        </p:nvSpPr>
        <p:spPr bwMode="auto">
          <a:xfrm>
            <a:off x="838200" y="1676400"/>
            <a:ext cx="7467600" cy="1311275"/>
          </a:xfrm>
          <a:prstGeom prst="rect">
            <a:avLst/>
          </a:prstGeom>
          <a:noFill/>
          <a:ln w="9525">
            <a:noFill/>
            <a:miter lim="800000"/>
            <a:headEnd/>
            <a:tailEnd/>
          </a:ln>
          <a:effectLst/>
        </p:spPr>
        <p:txBody>
          <a:bodyPr>
            <a:spAutoFit/>
          </a:bodyPr>
          <a:lstStyle/>
          <a:p>
            <a:r>
              <a:rPr lang="en-US" b="1" dirty="0" err="1">
                <a:solidFill>
                  <a:srgbClr val="0000FF"/>
                </a:solidFill>
              </a:rPr>
              <a:t>Ví</a:t>
            </a:r>
            <a:r>
              <a:rPr lang="en-US" b="1" dirty="0">
                <a:solidFill>
                  <a:srgbClr val="0000FF"/>
                </a:solidFill>
              </a:rPr>
              <a:t> </a:t>
            </a:r>
            <a:r>
              <a:rPr lang="en-US" b="1" dirty="0" err="1">
                <a:solidFill>
                  <a:srgbClr val="0000FF"/>
                </a:solidFill>
              </a:rPr>
              <a:t>dụ</a:t>
            </a:r>
            <a:r>
              <a:rPr lang="en-US" b="1" dirty="0">
                <a:solidFill>
                  <a:srgbClr val="0000FF"/>
                </a:solidFill>
              </a:rPr>
              <a:t> 1</a:t>
            </a:r>
            <a:r>
              <a:rPr lang="en-US" dirty="0">
                <a:solidFill>
                  <a:srgbClr val="0000FF"/>
                </a:solidFill>
              </a:rPr>
              <a:t>. </a:t>
            </a:r>
            <a:r>
              <a:rPr lang="en-US" dirty="0" err="1">
                <a:solidFill>
                  <a:srgbClr val="0000FF"/>
                </a:solidFill>
              </a:rPr>
              <a:t>Gọi</a:t>
            </a:r>
            <a:r>
              <a:rPr lang="en-US" dirty="0">
                <a:solidFill>
                  <a:srgbClr val="0000FF"/>
                </a:solidFill>
              </a:rPr>
              <a:t> x (km/h) </a:t>
            </a:r>
            <a:r>
              <a:rPr lang="en-US" dirty="0" err="1">
                <a:solidFill>
                  <a:srgbClr val="0000FF"/>
                </a:solidFill>
              </a:rPr>
              <a:t>là</a:t>
            </a:r>
            <a:r>
              <a:rPr lang="en-US" dirty="0">
                <a:solidFill>
                  <a:srgbClr val="0000FF"/>
                </a:solidFill>
              </a:rPr>
              <a:t> </a:t>
            </a:r>
            <a:r>
              <a:rPr lang="en-US" dirty="0" err="1">
                <a:solidFill>
                  <a:srgbClr val="0000FF"/>
                </a:solidFill>
              </a:rPr>
              <a:t>vận</a:t>
            </a:r>
            <a:r>
              <a:rPr lang="en-US" dirty="0">
                <a:solidFill>
                  <a:srgbClr val="0000FF"/>
                </a:solidFill>
              </a:rPr>
              <a:t> </a:t>
            </a:r>
            <a:r>
              <a:rPr lang="en-US" dirty="0" err="1">
                <a:solidFill>
                  <a:srgbClr val="0000FF"/>
                </a:solidFill>
              </a:rPr>
              <a:t>tốc</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một</a:t>
            </a:r>
            <a:r>
              <a:rPr lang="en-US" dirty="0">
                <a:solidFill>
                  <a:srgbClr val="0000FF"/>
                </a:solidFill>
              </a:rPr>
              <a:t> </a:t>
            </a:r>
            <a:r>
              <a:rPr lang="en-US" dirty="0" err="1">
                <a:solidFill>
                  <a:srgbClr val="0000FF"/>
                </a:solidFill>
              </a:rPr>
              <a:t>ôtô</a:t>
            </a:r>
            <a:r>
              <a:rPr lang="en-US" dirty="0">
                <a:solidFill>
                  <a:srgbClr val="0000FF"/>
                </a:solidFill>
              </a:rPr>
              <a:t>. </a:t>
            </a:r>
            <a:r>
              <a:rPr lang="en-US" dirty="0" err="1">
                <a:solidFill>
                  <a:srgbClr val="0000FF"/>
                </a:solidFill>
              </a:rPr>
              <a:t>Khi</a:t>
            </a:r>
            <a:r>
              <a:rPr lang="en-US" dirty="0">
                <a:solidFill>
                  <a:srgbClr val="0000FF"/>
                </a:solidFill>
              </a:rPr>
              <a:t> </a:t>
            </a:r>
            <a:r>
              <a:rPr lang="en-US" dirty="0" err="1">
                <a:solidFill>
                  <a:srgbClr val="0000FF"/>
                </a:solidFill>
              </a:rPr>
              <a:t>đó</a:t>
            </a:r>
            <a:r>
              <a:rPr lang="en-US" dirty="0">
                <a:solidFill>
                  <a:srgbClr val="0000FF"/>
                </a:solidFill>
              </a:rPr>
              <a:t>:</a:t>
            </a:r>
          </a:p>
          <a:p>
            <a:r>
              <a:rPr lang="en-US" dirty="0" err="1">
                <a:solidFill>
                  <a:srgbClr val="0000FF"/>
                </a:solidFill>
              </a:rPr>
              <a:t>Quãng</a:t>
            </a:r>
            <a:r>
              <a:rPr lang="en-US" dirty="0">
                <a:solidFill>
                  <a:srgbClr val="0000FF"/>
                </a:solidFill>
              </a:rPr>
              <a:t> </a:t>
            </a:r>
            <a:r>
              <a:rPr lang="en-US" dirty="0" err="1">
                <a:solidFill>
                  <a:srgbClr val="0000FF"/>
                </a:solidFill>
              </a:rPr>
              <a:t>đường</a:t>
            </a:r>
            <a:r>
              <a:rPr lang="en-US" dirty="0">
                <a:solidFill>
                  <a:srgbClr val="0000FF"/>
                </a:solidFill>
              </a:rPr>
              <a:t> </a:t>
            </a:r>
            <a:r>
              <a:rPr lang="en-US" dirty="0" err="1">
                <a:solidFill>
                  <a:srgbClr val="0000FF"/>
                </a:solidFill>
              </a:rPr>
              <a:t>ôtô</a:t>
            </a:r>
            <a:r>
              <a:rPr lang="en-US" dirty="0">
                <a:solidFill>
                  <a:srgbClr val="0000FF"/>
                </a:solidFill>
              </a:rPr>
              <a:t> </a:t>
            </a:r>
            <a:r>
              <a:rPr lang="en-US" dirty="0" err="1">
                <a:solidFill>
                  <a:srgbClr val="0000FF"/>
                </a:solidFill>
              </a:rPr>
              <a:t>đi</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trong</a:t>
            </a:r>
            <a:r>
              <a:rPr lang="en-US" dirty="0">
                <a:solidFill>
                  <a:srgbClr val="0000FF"/>
                </a:solidFill>
              </a:rPr>
              <a:t> 5 </a:t>
            </a:r>
            <a:r>
              <a:rPr lang="en-US" dirty="0" err="1">
                <a:solidFill>
                  <a:srgbClr val="0000FF"/>
                </a:solidFill>
              </a:rPr>
              <a:t>giờ</a:t>
            </a:r>
            <a:r>
              <a:rPr lang="en-US" dirty="0">
                <a:solidFill>
                  <a:srgbClr val="0000FF"/>
                </a:solidFill>
              </a:rPr>
              <a:t> </a:t>
            </a:r>
            <a:r>
              <a:rPr lang="en-US" dirty="0" err="1">
                <a:solidFill>
                  <a:srgbClr val="0000FF"/>
                </a:solidFill>
              </a:rPr>
              <a:t>là</a:t>
            </a:r>
            <a:r>
              <a:rPr lang="en-US" dirty="0">
                <a:solidFill>
                  <a:srgbClr val="0000FF"/>
                </a:solidFill>
              </a:rPr>
              <a:t>:</a:t>
            </a:r>
          </a:p>
          <a:p>
            <a:endParaRPr lang="en-US" dirty="0">
              <a:solidFill>
                <a:srgbClr val="0000FF"/>
              </a:solidFill>
            </a:endParaRPr>
          </a:p>
        </p:txBody>
      </p:sp>
      <p:graphicFrame>
        <p:nvGraphicFramePr>
          <p:cNvPr id="3098" name="Object 26"/>
          <p:cNvGraphicFramePr>
            <a:graphicFrameLocks noChangeAspect="1"/>
          </p:cNvGraphicFramePr>
          <p:nvPr>
            <p:ph sz="quarter" idx="4294967295"/>
          </p:nvPr>
        </p:nvGraphicFramePr>
        <p:xfrm>
          <a:off x="5105400" y="4800600"/>
          <a:ext cx="1371600" cy="700087"/>
        </p:xfrm>
        <a:graphic>
          <a:graphicData uri="http://schemas.openxmlformats.org/presentationml/2006/ole">
            <p:oleObj spid="_x0000_s3098" name="Equation" r:id="rId3" imgW="774360" imgH="393480" progId="Equation.DSMT4">
              <p:embed/>
            </p:oleObj>
          </a:graphicData>
        </a:graphic>
      </p:graphicFrame>
      <p:graphicFrame>
        <p:nvGraphicFramePr>
          <p:cNvPr id="3107" name="Object 35"/>
          <p:cNvGraphicFramePr>
            <a:graphicFrameLocks noChangeAspect="1"/>
          </p:cNvGraphicFramePr>
          <p:nvPr>
            <p:ph sz="quarter" idx="4294967295"/>
          </p:nvPr>
        </p:nvGraphicFramePr>
        <p:xfrm>
          <a:off x="5867400" y="2514600"/>
          <a:ext cx="685800" cy="561975"/>
        </p:xfrm>
        <a:graphic>
          <a:graphicData uri="http://schemas.openxmlformats.org/presentationml/2006/ole">
            <p:oleObj spid="_x0000_s3107" name="Equation" r:id="rId4" imgW="482400" imgH="393480" progId="Equation.DSMT4">
              <p:embed/>
            </p:oleObj>
          </a:graphicData>
        </a:graphic>
      </p:graphicFrame>
      <p:sp>
        <p:nvSpPr>
          <p:cNvPr id="3101" name="Text Box 29"/>
          <p:cNvSpPr txBox="1">
            <a:spLocks noChangeArrowheads="1"/>
          </p:cNvSpPr>
          <p:nvPr/>
        </p:nvSpPr>
        <p:spPr bwMode="auto">
          <a:xfrm>
            <a:off x="609600" y="3200400"/>
            <a:ext cx="7620000" cy="1158875"/>
          </a:xfrm>
          <a:prstGeom prst="rect">
            <a:avLst/>
          </a:prstGeom>
          <a:noFill/>
          <a:ln w="9525">
            <a:noFill/>
            <a:miter lim="800000"/>
            <a:headEnd/>
            <a:tailEnd/>
          </a:ln>
          <a:effectLst/>
        </p:spPr>
        <p:txBody>
          <a:bodyPr>
            <a:spAutoFit/>
          </a:bodyPr>
          <a:lstStyle/>
          <a:p>
            <a:pPr marL="342900" indent="-342900"/>
            <a:r>
              <a:rPr lang="en-US" b="1" dirty="0">
                <a:solidFill>
                  <a:srgbClr val="EF1D07"/>
                </a:solidFill>
              </a:rPr>
              <a:t>?1:</a:t>
            </a:r>
            <a:r>
              <a:rPr lang="en-US" dirty="0">
                <a:solidFill>
                  <a:srgbClr val="0000FF"/>
                </a:solidFill>
              </a:rPr>
              <a:t> </a:t>
            </a:r>
            <a:r>
              <a:rPr lang="en-US" dirty="0" err="1">
                <a:solidFill>
                  <a:srgbClr val="0000FF"/>
                </a:solidFill>
              </a:rPr>
              <a:t>Hàng</a:t>
            </a:r>
            <a:r>
              <a:rPr lang="en-US" dirty="0">
                <a:solidFill>
                  <a:srgbClr val="0000FF"/>
                </a:solidFill>
              </a:rPr>
              <a:t> </a:t>
            </a:r>
            <a:r>
              <a:rPr lang="en-US" dirty="0" err="1">
                <a:solidFill>
                  <a:srgbClr val="0000FF"/>
                </a:solidFill>
              </a:rPr>
              <a:t>ngày</a:t>
            </a:r>
            <a:r>
              <a:rPr lang="en-US" dirty="0">
                <a:solidFill>
                  <a:srgbClr val="0000FF"/>
                </a:solidFill>
              </a:rPr>
              <a:t> </a:t>
            </a:r>
            <a:r>
              <a:rPr lang="en-US" dirty="0" err="1">
                <a:solidFill>
                  <a:srgbClr val="0000FF"/>
                </a:solidFill>
              </a:rPr>
              <a:t>Tiến</a:t>
            </a:r>
            <a:r>
              <a:rPr lang="en-US" dirty="0">
                <a:solidFill>
                  <a:srgbClr val="0000FF"/>
                </a:solidFill>
              </a:rPr>
              <a:t> </a:t>
            </a:r>
            <a:r>
              <a:rPr lang="en-US" dirty="0" err="1">
                <a:solidFill>
                  <a:srgbClr val="0000FF"/>
                </a:solidFill>
              </a:rPr>
              <a:t>dành</a:t>
            </a:r>
            <a:r>
              <a:rPr lang="en-US" dirty="0">
                <a:solidFill>
                  <a:srgbClr val="0000FF"/>
                </a:solidFill>
              </a:rPr>
              <a:t> x </a:t>
            </a:r>
            <a:r>
              <a:rPr lang="en-US" dirty="0" err="1">
                <a:solidFill>
                  <a:srgbClr val="0000FF"/>
                </a:solidFill>
              </a:rPr>
              <a:t>phút</a:t>
            </a:r>
            <a:r>
              <a:rPr lang="en-US" dirty="0">
                <a:solidFill>
                  <a:srgbClr val="0000FF"/>
                </a:solidFill>
              </a:rPr>
              <a:t> </a:t>
            </a:r>
            <a:r>
              <a:rPr lang="en-US" dirty="0" err="1">
                <a:solidFill>
                  <a:srgbClr val="0000FF"/>
                </a:solidFill>
              </a:rPr>
              <a:t>để</a:t>
            </a:r>
            <a:r>
              <a:rPr lang="en-US" dirty="0">
                <a:solidFill>
                  <a:srgbClr val="0000FF"/>
                </a:solidFill>
              </a:rPr>
              <a:t> </a:t>
            </a:r>
            <a:r>
              <a:rPr lang="en-US" dirty="0" err="1">
                <a:solidFill>
                  <a:srgbClr val="0000FF"/>
                </a:solidFill>
              </a:rPr>
              <a:t>tập</a:t>
            </a:r>
            <a:r>
              <a:rPr lang="en-US" dirty="0">
                <a:solidFill>
                  <a:srgbClr val="0000FF"/>
                </a:solidFill>
              </a:rPr>
              <a:t> </a:t>
            </a:r>
            <a:r>
              <a:rPr lang="en-US" dirty="0" err="1">
                <a:solidFill>
                  <a:srgbClr val="0000FF"/>
                </a:solidFill>
              </a:rPr>
              <a:t>chạy</a:t>
            </a:r>
            <a:r>
              <a:rPr lang="en-US" dirty="0">
                <a:solidFill>
                  <a:srgbClr val="0000FF"/>
                </a:solidFill>
              </a:rPr>
              <a:t>.</a:t>
            </a:r>
          </a:p>
          <a:p>
            <a:pPr marL="342900" indent="-342900">
              <a:buFontTx/>
              <a:buAutoNum type="alphaLcParenR"/>
            </a:pPr>
            <a:r>
              <a:rPr lang="en-US" dirty="0" err="1">
                <a:solidFill>
                  <a:srgbClr val="0000FF"/>
                </a:solidFill>
              </a:rPr>
              <a:t>Nếu</a:t>
            </a:r>
            <a:r>
              <a:rPr lang="en-US" dirty="0">
                <a:solidFill>
                  <a:srgbClr val="0000FF"/>
                </a:solidFill>
              </a:rPr>
              <a:t> </a:t>
            </a:r>
            <a:r>
              <a:rPr lang="en-US" dirty="0" err="1">
                <a:solidFill>
                  <a:srgbClr val="0000FF"/>
                </a:solidFill>
              </a:rPr>
              <a:t>chạy</a:t>
            </a:r>
            <a:r>
              <a:rPr lang="en-US" dirty="0">
                <a:solidFill>
                  <a:srgbClr val="0000FF"/>
                </a:solidFill>
              </a:rPr>
              <a:t> </a:t>
            </a:r>
            <a:r>
              <a:rPr lang="en-US" dirty="0" err="1">
                <a:solidFill>
                  <a:srgbClr val="0000FF"/>
                </a:solidFill>
              </a:rPr>
              <a:t>với</a:t>
            </a:r>
            <a:r>
              <a:rPr lang="en-US" dirty="0">
                <a:solidFill>
                  <a:srgbClr val="0000FF"/>
                </a:solidFill>
              </a:rPr>
              <a:t> </a:t>
            </a:r>
            <a:r>
              <a:rPr lang="en-US" dirty="0" err="1">
                <a:solidFill>
                  <a:srgbClr val="0000FF"/>
                </a:solidFill>
              </a:rPr>
              <a:t>vận</a:t>
            </a:r>
            <a:r>
              <a:rPr lang="en-US" dirty="0">
                <a:solidFill>
                  <a:srgbClr val="0000FF"/>
                </a:solidFill>
              </a:rPr>
              <a:t> </a:t>
            </a:r>
            <a:r>
              <a:rPr lang="en-US" dirty="0" err="1">
                <a:solidFill>
                  <a:srgbClr val="0000FF"/>
                </a:solidFill>
              </a:rPr>
              <a:t>tốc</a:t>
            </a:r>
            <a:r>
              <a:rPr lang="en-US" dirty="0">
                <a:solidFill>
                  <a:srgbClr val="0000FF"/>
                </a:solidFill>
              </a:rPr>
              <a:t> </a:t>
            </a:r>
            <a:r>
              <a:rPr lang="en-US" dirty="0" err="1">
                <a:solidFill>
                  <a:srgbClr val="0000FF"/>
                </a:solidFill>
              </a:rPr>
              <a:t>trung</a:t>
            </a:r>
            <a:r>
              <a:rPr lang="en-US" dirty="0">
                <a:solidFill>
                  <a:srgbClr val="0000FF"/>
                </a:solidFill>
              </a:rPr>
              <a:t> </a:t>
            </a:r>
            <a:r>
              <a:rPr lang="en-US" dirty="0" err="1">
                <a:solidFill>
                  <a:srgbClr val="0000FF"/>
                </a:solidFill>
              </a:rPr>
              <a:t>bình</a:t>
            </a:r>
            <a:r>
              <a:rPr lang="en-US" dirty="0">
                <a:solidFill>
                  <a:srgbClr val="0000FF"/>
                </a:solidFill>
              </a:rPr>
              <a:t> </a:t>
            </a:r>
            <a:r>
              <a:rPr lang="en-US" dirty="0" err="1">
                <a:solidFill>
                  <a:srgbClr val="0000FF"/>
                </a:solidFill>
              </a:rPr>
              <a:t>là</a:t>
            </a:r>
            <a:r>
              <a:rPr lang="en-US" dirty="0">
                <a:solidFill>
                  <a:srgbClr val="0000FF"/>
                </a:solidFill>
              </a:rPr>
              <a:t> 180m/ph </a:t>
            </a:r>
            <a:r>
              <a:rPr lang="en-US" dirty="0" err="1">
                <a:solidFill>
                  <a:srgbClr val="0000FF"/>
                </a:solidFill>
              </a:rPr>
              <a:t>thì</a:t>
            </a:r>
            <a:r>
              <a:rPr lang="en-US" dirty="0">
                <a:solidFill>
                  <a:srgbClr val="0000FF"/>
                </a:solidFill>
              </a:rPr>
              <a:t> </a:t>
            </a:r>
            <a:r>
              <a:rPr lang="en-US" dirty="0" err="1">
                <a:solidFill>
                  <a:srgbClr val="0000FF"/>
                </a:solidFill>
              </a:rPr>
              <a:t>quãng</a:t>
            </a:r>
            <a:r>
              <a:rPr lang="en-US" dirty="0">
                <a:solidFill>
                  <a:srgbClr val="0000FF"/>
                </a:solidFill>
              </a:rPr>
              <a:t> </a:t>
            </a:r>
            <a:r>
              <a:rPr lang="en-US" dirty="0" err="1">
                <a:solidFill>
                  <a:srgbClr val="0000FF"/>
                </a:solidFill>
              </a:rPr>
              <a:t>đường</a:t>
            </a:r>
            <a:r>
              <a:rPr lang="en-US" dirty="0">
                <a:solidFill>
                  <a:srgbClr val="0000FF"/>
                </a:solidFill>
              </a:rPr>
              <a:t> </a:t>
            </a:r>
            <a:r>
              <a:rPr lang="en-US" dirty="0" err="1">
                <a:solidFill>
                  <a:srgbClr val="0000FF"/>
                </a:solidFill>
              </a:rPr>
              <a:t>Tiến</a:t>
            </a:r>
            <a:r>
              <a:rPr lang="en-US" dirty="0">
                <a:solidFill>
                  <a:srgbClr val="0000FF"/>
                </a:solidFill>
              </a:rPr>
              <a:t> </a:t>
            </a:r>
            <a:r>
              <a:rPr lang="en-US" dirty="0" err="1">
                <a:solidFill>
                  <a:srgbClr val="0000FF"/>
                </a:solidFill>
              </a:rPr>
              <a:t>chạy</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trong</a:t>
            </a:r>
            <a:r>
              <a:rPr lang="en-US" dirty="0">
                <a:solidFill>
                  <a:srgbClr val="0000FF"/>
                </a:solidFill>
              </a:rPr>
              <a:t> x </a:t>
            </a:r>
            <a:r>
              <a:rPr lang="en-US" dirty="0" err="1">
                <a:solidFill>
                  <a:srgbClr val="0000FF"/>
                </a:solidFill>
              </a:rPr>
              <a:t>phút</a:t>
            </a:r>
            <a:r>
              <a:rPr lang="en-US" dirty="0">
                <a:solidFill>
                  <a:srgbClr val="0000FF"/>
                </a:solidFill>
              </a:rPr>
              <a:t> </a:t>
            </a:r>
            <a:r>
              <a:rPr lang="en-US" dirty="0" err="1">
                <a:solidFill>
                  <a:srgbClr val="0000FF"/>
                </a:solidFill>
              </a:rPr>
              <a:t>là</a:t>
            </a:r>
            <a:r>
              <a:rPr lang="en-US" dirty="0">
                <a:solidFill>
                  <a:srgbClr val="0000FF"/>
                </a:solidFill>
              </a:rPr>
              <a:t>:</a:t>
            </a:r>
          </a:p>
        </p:txBody>
      </p:sp>
      <p:sp>
        <p:nvSpPr>
          <p:cNvPr id="3115" name="Text Box 43"/>
          <p:cNvSpPr txBox="1">
            <a:spLocks noChangeArrowheads="1"/>
          </p:cNvSpPr>
          <p:nvPr/>
        </p:nvSpPr>
        <p:spPr bwMode="auto">
          <a:xfrm>
            <a:off x="5181600" y="2117725"/>
            <a:ext cx="1143000" cy="396875"/>
          </a:xfrm>
          <a:prstGeom prst="rect">
            <a:avLst/>
          </a:prstGeom>
          <a:noFill/>
          <a:ln w="9525" algn="ctr">
            <a:noFill/>
            <a:miter lim="800000"/>
            <a:headEnd/>
            <a:tailEnd/>
          </a:ln>
          <a:effectLst/>
        </p:spPr>
        <p:txBody>
          <a:bodyPr>
            <a:spAutoFit/>
          </a:bodyPr>
          <a:lstStyle/>
          <a:p>
            <a:pPr marL="342900" indent="-342900"/>
            <a:r>
              <a:rPr lang="en-US">
                <a:solidFill>
                  <a:srgbClr val="EF1D07"/>
                </a:solidFill>
                <a:latin typeface=".VnTime" pitchFamily="34" charset="0"/>
              </a:rPr>
              <a:t>5x (km)</a:t>
            </a:r>
          </a:p>
        </p:txBody>
      </p:sp>
      <p:sp>
        <p:nvSpPr>
          <p:cNvPr id="3116" name="Text Box 44"/>
          <p:cNvSpPr txBox="1">
            <a:spLocks noChangeArrowheads="1"/>
          </p:cNvSpPr>
          <p:nvPr/>
        </p:nvSpPr>
        <p:spPr bwMode="auto">
          <a:xfrm>
            <a:off x="3736975" y="3981450"/>
            <a:ext cx="1122363" cy="396875"/>
          </a:xfrm>
          <a:prstGeom prst="rect">
            <a:avLst/>
          </a:prstGeom>
          <a:noFill/>
          <a:ln w="9525" algn="ctr">
            <a:noFill/>
            <a:miter lim="800000"/>
            <a:headEnd/>
            <a:tailEnd/>
          </a:ln>
          <a:effectLst/>
        </p:spPr>
        <p:txBody>
          <a:bodyPr wrap="none">
            <a:spAutoFit/>
          </a:bodyPr>
          <a:lstStyle/>
          <a:p>
            <a:pPr marL="342900" indent="-342900"/>
            <a:r>
              <a:rPr lang="en-US">
                <a:solidFill>
                  <a:srgbClr val="EF1D07"/>
                </a:solidFill>
                <a:latin typeface=".VnTime" pitchFamily="34" charset="0"/>
              </a:rPr>
              <a:t>180x (m)</a:t>
            </a:r>
          </a:p>
        </p:txBody>
      </p:sp>
      <p:grpSp>
        <p:nvGrpSpPr>
          <p:cNvPr id="3131" name="Group 59"/>
          <p:cNvGrpSpPr>
            <a:grpSpLocks/>
          </p:cNvGrpSpPr>
          <p:nvPr/>
        </p:nvGrpSpPr>
        <p:grpSpPr bwMode="auto">
          <a:xfrm>
            <a:off x="152400" y="304800"/>
            <a:ext cx="8991600" cy="685800"/>
            <a:chOff x="96" y="3552"/>
            <a:chExt cx="5664" cy="432"/>
          </a:xfrm>
        </p:grpSpPr>
        <p:sp>
          <p:nvSpPr>
            <p:cNvPr id="3124" name="AutoShape 52"/>
            <p:cNvSpPr>
              <a:spLocks noChangeArrowheads="1"/>
            </p:cNvSpPr>
            <p:nvPr/>
          </p:nvSpPr>
          <p:spPr bwMode="auto">
            <a:xfrm>
              <a:off x="480" y="3600"/>
              <a:ext cx="5136" cy="384"/>
            </a:xfrm>
            <a:prstGeom prst="roundRect">
              <a:avLst>
                <a:gd name="adj" fmla="val 16667"/>
              </a:avLst>
            </a:prstGeom>
            <a:gradFill rotWithShape="1">
              <a:gsLst>
                <a:gs pos="0">
                  <a:srgbClr val="FFFF89"/>
                </a:gs>
                <a:gs pos="100000">
                  <a:schemeClr val="bg1"/>
                </a:gs>
              </a:gsLst>
              <a:lin ang="0" scaled="1"/>
            </a:gradFill>
            <a:ln w="9525" algn="ctr">
              <a:solidFill>
                <a:srgbClr val="FFFFB9"/>
              </a:solidFill>
              <a:round/>
              <a:headEnd/>
              <a:tailEnd/>
            </a:ln>
            <a:effectLst/>
          </p:spPr>
          <p:txBody>
            <a:bodyPr anchor="ctr">
              <a:spAutoFit/>
            </a:bodyPr>
            <a:lstStyle/>
            <a:p>
              <a:endParaRPr lang="en-US"/>
            </a:p>
          </p:txBody>
        </p:sp>
        <p:pic>
          <p:nvPicPr>
            <p:cNvPr id="3129" name="Picture 57" descr="SugarwareZ-100"/>
            <p:cNvPicPr>
              <a:picLocks noChangeAspect="1" noChangeArrowheads="1"/>
            </p:cNvPicPr>
            <p:nvPr/>
          </p:nvPicPr>
          <p:blipFill>
            <a:blip r:embed="rId5"/>
            <a:srcRect/>
            <a:stretch>
              <a:fillRect/>
            </a:stretch>
          </p:blipFill>
          <p:spPr bwMode="auto">
            <a:xfrm>
              <a:off x="96" y="3552"/>
              <a:ext cx="396" cy="396"/>
            </a:xfrm>
            <a:prstGeom prst="rect">
              <a:avLst/>
            </a:prstGeom>
            <a:noFill/>
          </p:spPr>
        </p:pic>
        <p:sp>
          <p:nvSpPr>
            <p:cNvPr id="3130" name="Text Box 58"/>
            <p:cNvSpPr txBox="1">
              <a:spLocks noChangeArrowheads="1"/>
            </p:cNvSpPr>
            <p:nvPr/>
          </p:nvSpPr>
          <p:spPr bwMode="auto">
            <a:xfrm>
              <a:off x="432" y="3648"/>
              <a:ext cx="5328" cy="288"/>
            </a:xfrm>
            <a:prstGeom prst="rect">
              <a:avLst/>
            </a:prstGeom>
            <a:noFill/>
            <a:ln w="9525">
              <a:noFill/>
              <a:miter lim="800000"/>
              <a:headEnd/>
              <a:tailEnd/>
            </a:ln>
            <a:effectLst/>
          </p:spPr>
          <p:txBody>
            <a:bodyPr>
              <a:spAutoFit/>
            </a:bodyPr>
            <a:lstStyle/>
            <a:p>
              <a:r>
                <a:rPr lang="en-US" sz="2400" b="1" dirty="0">
                  <a:solidFill>
                    <a:srgbClr val="EF1D07"/>
                  </a:solidFill>
                </a:rPr>
                <a:t> </a:t>
              </a:r>
              <a:r>
                <a:rPr lang="en-US" sz="2400" b="1" dirty="0" err="1">
                  <a:solidFill>
                    <a:srgbClr val="EF1D07"/>
                  </a:solidFill>
                </a:rPr>
                <a:t>Tiết</a:t>
              </a:r>
              <a:r>
                <a:rPr lang="en-US" sz="2400" b="1" dirty="0">
                  <a:solidFill>
                    <a:srgbClr val="EF1D07"/>
                  </a:solidFill>
                </a:rPr>
                <a:t> </a:t>
              </a:r>
              <a:r>
                <a:rPr lang="en-US" sz="2400" b="1" dirty="0" smtClean="0">
                  <a:solidFill>
                    <a:srgbClr val="EF1D07"/>
                  </a:solidFill>
                </a:rPr>
                <a:t>50: </a:t>
              </a:r>
              <a:r>
                <a:rPr lang="en-US" sz="2400" b="1" dirty="0">
                  <a:solidFill>
                    <a:srgbClr val="EF1D07"/>
                  </a:solidFill>
                  <a:latin typeface="Bodoni MT" pitchFamily="18" charset="0"/>
                </a:rPr>
                <a:t>GIẢI BÀI TOÁN BẰNG CÁCH LẬP PHƯƠNG TRÌNH</a:t>
              </a:r>
              <a:r>
                <a:rPr lang="en-US" dirty="0">
                  <a:solidFill>
                    <a:srgbClr val="EF1D07"/>
                  </a:solidFill>
                </a:rPr>
                <a:t> </a:t>
              </a:r>
            </a:p>
          </p:txBody>
        </p:sp>
      </p:grpSp>
      <p:sp>
        <p:nvSpPr>
          <p:cNvPr id="3133" name="Text Box 61"/>
          <p:cNvSpPr txBox="1">
            <a:spLocks noChangeArrowheads="1"/>
          </p:cNvSpPr>
          <p:nvPr/>
        </p:nvSpPr>
        <p:spPr bwMode="auto">
          <a:xfrm>
            <a:off x="838200" y="2574925"/>
            <a:ext cx="5562600" cy="396875"/>
          </a:xfrm>
          <a:prstGeom prst="rect">
            <a:avLst/>
          </a:prstGeom>
          <a:noFill/>
          <a:ln w="9525" algn="ctr">
            <a:noFill/>
            <a:miter lim="800000"/>
            <a:headEnd/>
            <a:tailEnd/>
          </a:ln>
          <a:effectLst/>
        </p:spPr>
        <p:txBody>
          <a:bodyPr>
            <a:spAutoFit/>
          </a:bodyPr>
          <a:lstStyle/>
          <a:p>
            <a:pPr marL="342900" indent="-342900"/>
            <a:r>
              <a:rPr lang="en-US">
                <a:solidFill>
                  <a:srgbClr val="0000FF"/>
                </a:solidFill>
              </a:rPr>
              <a:t>Thời gian ôtô đi được quãng đường 100km là:</a:t>
            </a:r>
          </a:p>
        </p:txBody>
      </p:sp>
      <p:sp>
        <p:nvSpPr>
          <p:cNvPr id="3134" name="Text Box 62"/>
          <p:cNvSpPr txBox="1">
            <a:spLocks noChangeArrowheads="1"/>
          </p:cNvSpPr>
          <p:nvPr/>
        </p:nvSpPr>
        <p:spPr bwMode="auto">
          <a:xfrm>
            <a:off x="609600" y="4419600"/>
            <a:ext cx="7924800" cy="854075"/>
          </a:xfrm>
          <a:prstGeom prst="rect">
            <a:avLst/>
          </a:prstGeom>
          <a:noFill/>
          <a:ln w="9525" algn="ctr">
            <a:noFill/>
            <a:miter lim="800000"/>
            <a:headEnd/>
            <a:tailEnd/>
          </a:ln>
          <a:effectLst/>
        </p:spPr>
        <p:txBody>
          <a:bodyPr>
            <a:spAutoFit/>
          </a:bodyPr>
          <a:lstStyle/>
          <a:p>
            <a:pPr marL="342900" indent="-342900"/>
            <a:r>
              <a:rPr lang="en-US" dirty="0">
                <a:solidFill>
                  <a:srgbClr val="0000FF"/>
                </a:solidFill>
              </a:rPr>
              <a:t>b) </a:t>
            </a:r>
            <a:r>
              <a:rPr lang="en-US" dirty="0" err="1">
                <a:solidFill>
                  <a:srgbClr val="0000FF"/>
                </a:solidFill>
              </a:rPr>
              <a:t>Vận</a:t>
            </a:r>
            <a:r>
              <a:rPr lang="en-US" dirty="0">
                <a:solidFill>
                  <a:srgbClr val="0000FF"/>
                </a:solidFill>
              </a:rPr>
              <a:t> </a:t>
            </a:r>
            <a:r>
              <a:rPr lang="en-US" dirty="0" err="1">
                <a:solidFill>
                  <a:srgbClr val="0000FF"/>
                </a:solidFill>
              </a:rPr>
              <a:t>tốc</a:t>
            </a:r>
            <a:r>
              <a:rPr lang="en-US" dirty="0">
                <a:solidFill>
                  <a:srgbClr val="0000FF"/>
                </a:solidFill>
              </a:rPr>
              <a:t> </a:t>
            </a:r>
            <a:r>
              <a:rPr lang="en-US" dirty="0" err="1">
                <a:solidFill>
                  <a:srgbClr val="0000FF"/>
                </a:solidFill>
              </a:rPr>
              <a:t>trung</a:t>
            </a:r>
            <a:r>
              <a:rPr lang="en-US" dirty="0">
                <a:solidFill>
                  <a:srgbClr val="0000FF"/>
                </a:solidFill>
              </a:rPr>
              <a:t> </a:t>
            </a:r>
            <a:r>
              <a:rPr lang="en-US" dirty="0" err="1">
                <a:solidFill>
                  <a:srgbClr val="0000FF"/>
                </a:solidFill>
              </a:rPr>
              <a:t>bình</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Tiến</a:t>
            </a:r>
            <a:r>
              <a:rPr lang="en-US" dirty="0">
                <a:solidFill>
                  <a:srgbClr val="0000FF"/>
                </a:solidFill>
              </a:rPr>
              <a:t> (</a:t>
            </a:r>
            <a:r>
              <a:rPr lang="en-US" dirty="0" err="1">
                <a:solidFill>
                  <a:srgbClr val="0000FF"/>
                </a:solidFill>
              </a:rPr>
              <a:t>tính</a:t>
            </a:r>
            <a:r>
              <a:rPr lang="en-US" dirty="0">
                <a:solidFill>
                  <a:srgbClr val="0000FF"/>
                </a:solidFill>
              </a:rPr>
              <a:t> </a:t>
            </a:r>
            <a:r>
              <a:rPr lang="en-US" dirty="0" err="1">
                <a:solidFill>
                  <a:srgbClr val="0000FF"/>
                </a:solidFill>
              </a:rPr>
              <a:t>theo</a:t>
            </a:r>
            <a:r>
              <a:rPr lang="en-US" dirty="0">
                <a:solidFill>
                  <a:srgbClr val="0000FF"/>
                </a:solidFill>
              </a:rPr>
              <a:t> km/h), </a:t>
            </a:r>
            <a:r>
              <a:rPr lang="en-US" dirty="0" err="1">
                <a:solidFill>
                  <a:srgbClr val="0000FF"/>
                </a:solidFill>
              </a:rPr>
              <a:t>nếu</a:t>
            </a:r>
            <a:r>
              <a:rPr lang="en-US" dirty="0">
                <a:solidFill>
                  <a:srgbClr val="0000FF"/>
                </a:solidFill>
              </a:rPr>
              <a:t> </a:t>
            </a:r>
            <a:r>
              <a:rPr lang="en-US" dirty="0" err="1">
                <a:solidFill>
                  <a:srgbClr val="0000FF"/>
                </a:solidFill>
              </a:rPr>
              <a:t>trong</a:t>
            </a:r>
            <a:r>
              <a:rPr lang="en-US" dirty="0">
                <a:solidFill>
                  <a:srgbClr val="0000FF"/>
                </a:solidFill>
              </a:rPr>
              <a:t> x </a:t>
            </a:r>
            <a:r>
              <a:rPr lang="en-US" dirty="0" err="1">
                <a:solidFill>
                  <a:srgbClr val="0000FF"/>
                </a:solidFill>
              </a:rPr>
              <a:t>phút</a:t>
            </a:r>
            <a:r>
              <a:rPr lang="en-US" dirty="0">
                <a:solidFill>
                  <a:srgbClr val="0000FF"/>
                </a:solidFill>
              </a:rPr>
              <a:t> </a:t>
            </a:r>
            <a:r>
              <a:rPr lang="en-US" dirty="0" err="1">
                <a:solidFill>
                  <a:srgbClr val="0000FF"/>
                </a:solidFill>
              </a:rPr>
              <a:t>Tiến</a:t>
            </a:r>
            <a:endParaRPr lang="en-US" dirty="0">
              <a:solidFill>
                <a:srgbClr val="0000FF"/>
              </a:solidFill>
            </a:endParaRPr>
          </a:p>
          <a:p>
            <a:pPr marL="342900" indent="-342900"/>
            <a:r>
              <a:rPr lang="en-US" dirty="0">
                <a:solidFill>
                  <a:srgbClr val="0000FF"/>
                </a:solidFill>
              </a:rPr>
              <a:t>      </a:t>
            </a:r>
            <a:r>
              <a:rPr lang="en-US" dirty="0" err="1">
                <a:solidFill>
                  <a:srgbClr val="0000FF"/>
                </a:solidFill>
              </a:rPr>
              <a:t>chạy</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smtClean="0">
                <a:solidFill>
                  <a:srgbClr val="0000FF"/>
                </a:solidFill>
              </a:rPr>
              <a:t>quãng</a:t>
            </a:r>
            <a:r>
              <a:rPr lang="en-US" dirty="0" smtClean="0">
                <a:solidFill>
                  <a:srgbClr val="0000FF"/>
                </a:solidFill>
              </a:rPr>
              <a:t> </a:t>
            </a:r>
            <a:r>
              <a:rPr lang="en-US" dirty="0" err="1">
                <a:solidFill>
                  <a:srgbClr val="0000FF"/>
                </a:solidFill>
              </a:rPr>
              <a:t>đường</a:t>
            </a:r>
            <a:r>
              <a:rPr lang="en-US" dirty="0">
                <a:solidFill>
                  <a:srgbClr val="0000FF"/>
                </a:solidFill>
              </a:rPr>
              <a:t> </a:t>
            </a:r>
            <a:r>
              <a:rPr lang="en-US" dirty="0" err="1">
                <a:solidFill>
                  <a:srgbClr val="0000FF"/>
                </a:solidFill>
              </a:rPr>
              <a:t>là</a:t>
            </a:r>
            <a:r>
              <a:rPr lang="en-US" dirty="0">
                <a:solidFill>
                  <a:srgbClr val="0000FF"/>
                </a:solidFill>
              </a:rPr>
              <a:t> 4500m </a:t>
            </a:r>
            <a:r>
              <a:rPr lang="en-US" dirty="0" err="1">
                <a:solidFill>
                  <a:srgbClr val="0000FF"/>
                </a:solidFill>
              </a:rPr>
              <a:t>là</a:t>
            </a:r>
            <a:r>
              <a:rPr lang="en-US" dirty="0">
                <a:solidFill>
                  <a:srgbClr val="0000FF"/>
                </a:solidFill>
              </a:rPr>
              <a:t>: </a:t>
            </a:r>
            <a:endParaRPr lang="en-US" dirty="0"/>
          </a:p>
        </p:txBody>
      </p:sp>
      <p:sp>
        <p:nvSpPr>
          <p:cNvPr id="3137" name="Rectangle 65"/>
          <p:cNvSpPr>
            <a:spLocks noChangeArrowheads="1"/>
          </p:cNvSpPr>
          <p:nvPr/>
        </p:nvSpPr>
        <p:spPr bwMode="auto">
          <a:xfrm>
            <a:off x="95250" y="152400"/>
            <a:ext cx="8915400" cy="6553200"/>
          </a:xfrm>
          <a:prstGeom prst="rect">
            <a:avLst/>
          </a:prstGeom>
          <a:noFill/>
          <a:ln w="38100" cmpd="dbl" algn="ctr">
            <a:solidFill>
              <a:srgbClr val="990099"/>
            </a:solidFill>
            <a:miter lim="800000"/>
            <a:headEnd/>
            <a:tailEnd/>
          </a:ln>
          <a:effectLst/>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nodeType="withEffect">
                                  <p:stCondLst>
                                    <p:cond delay="0"/>
                                  </p:stCondLst>
                                  <p:childTnLst>
                                    <p:set>
                                      <p:cBhvr>
                                        <p:cTn id="6" dur="1" fill="hold">
                                          <p:stCondLst>
                                            <p:cond delay="0"/>
                                          </p:stCondLst>
                                        </p:cTn>
                                        <p:tgtEl>
                                          <p:spTgt spid="3131"/>
                                        </p:tgtEl>
                                        <p:attrNameLst>
                                          <p:attrName>style.visibility</p:attrName>
                                        </p:attrNameLst>
                                      </p:cBhvr>
                                      <p:to>
                                        <p:strVal val="visible"/>
                                      </p:to>
                                    </p:set>
                                    <p:animEffect transition="in" filter="strips(downRight)">
                                      <p:cBhvr>
                                        <p:cTn id="7" dur="500"/>
                                        <p:tgtEl>
                                          <p:spTgt spid="3131"/>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077"/>
                                        </p:tgtEl>
                                        <p:attrNameLst>
                                          <p:attrName>style.visibility</p:attrName>
                                        </p:attrNameLst>
                                      </p:cBhvr>
                                      <p:to>
                                        <p:strVal val="visible"/>
                                      </p:to>
                                    </p:set>
                                    <p:anim calcmode="discrete" valueType="clr">
                                      <p:cBhvr override="childStyle">
                                        <p:cTn id="12" dur="80"/>
                                        <p:tgtEl>
                                          <p:spTgt spid="3077"/>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077"/>
                                        </p:tgtEl>
                                        <p:attrNameLst>
                                          <p:attrName>fillcolor</p:attrName>
                                        </p:attrNameLst>
                                      </p:cBhvr>
                                      <p:tavLst>
                                        <p:tav tm="0">
                                          <p:val>
                                            <p:clrVal>
                                              <a:schemeClr val="accent2"/>
                                            </p:clrVal>
                                          </p:val>
                                        </p:tav>
                                        <p:tav tm="50000">
                                          <p:val>
                                            <p:clrVal>
                                              <a:schemeClr val="hlink"/>
                                            </p:clrVal>
                                          </p:val>
                                        </p:tav>
                                      </p:tavLst>
                                    </p:anim>
                                    <p:set>
                                      <p:cBhvr>
                                        <p:cTn id="14" dur="80"/>
                                        <p:tgtEl>
                                          <p:spTgt spid="3077"/>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8" fill="hold" grpId="0" nodeType="clickEffect">
                                  <p:stCondLst>
                                    <p:cond delay="0"/>
                                  </p:stCondLst>
                                  <p:childTnLst>
                                    <p:set>
                                      <p:cBhvr>
                                        <p:cTn id="18" dur="1" fill="hold">
                                          <p:stCondLst>
                                            <p:cond delay="0"/>
                                          </p:stCondLst>
                                        </p:cTn>
                                        <p:tgtEl>
                                          <p:spTgt spid="3078"/>
                                        </p:tgtEl>
                                        <p:attrNameLst>
                                          <p:attrName>style.visibility</p:attrName>
                                        </p:attrNameLst>
                                      </p:cBhvr>
                                      <p:to>
                                        <p:strVal val="visible"/>
                                      </p:to>
                                    </p:set>
                                    <p:animEffect transition="in" filter="wheel(8)">
                                      <p:cBhvr>
                                        <p:cTn id="19" dur="500"/>
                                        <p:tgtEl>
                                          <p:spTgt spid="3078"/>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115"/>
                                        </p:tgtEl>
                                        <p:attrNameLst>
                                          <p:attrName>style.visibility</p:attrName>
                                        </p:attrNameLst>
                                      </p:cBhvr>
                                      <p:to>
                                        <p:strVal val="visible"/>
                                      </p:to>
                                    </p:set>
                                    <p:animEffect transition="in" filter="dissolve">
                                      <p:cBhvr>
                                        <p:cTn id="24" dur="500"/>
                                        <p:tgtEl>
                                          <p:spTgt spid="3115"/>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133"/>
                                        </p:tgtEl>
                                        <p:attrNameLst>
                                          <p:attrName>style.visibility</p:attrName>
                                        </p:attrNameLst>
                                      </p:cBhvr>
                                      <p:to>
                                        <p:strVal val="visible"/>
                                      </p:to>
                                    </p:set>
                                    <p:animEffect transition="in" filter="dissolve">
                                      <p:cBhvr>
                                        <p:cTn id="29" dur="500"/>
                                        <p:tgtEl>
                                          <p:spTgt spid="3133"/>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107"/>
                                        </p:tgtEl>
                                        <p:attrNameLst>
                                          <p:attrName>style.visibility</p:attrName>
                                        </p:attrNameLst>
                                      </p:cBhvr>
                                      <p:to>
                                        <p:strVal val="visible"/>
                                      </p:to>
                                    </p:set>
                                    <p:animEffect transition="in" filter="circle(in)">
                                      <p:cBhvr>
                                        <p:cTn id="34" dur="500"/>
                                        <p:tgtEl>
                                          <p:spTgt spid="3107"/>
                                        </p:tgtEl>
                                      </p:cBhvr>
                                    </p:animEffect>
                                  </p:childTnLst>
                                </p:cTn>
                              </p:par>
                            </p:childTnLst>
                          </p:cTn>
                        </p:par>
                      </p:childTnLst>
                    </p:cTn>
                  </p:par>
                  <p:par>
                    <p:cTn id="35" fill="hold">
                      <p:stCondLst>
                        <p:cond delay="indefinite"/>
                      </p:stCondLst>
                      <p:childTnLst>
                        <p:par>
                          <p:cTn id="36" fill="hold">
                            <p:stCondLst>
                              <p:cond delay="0"/>
                            </p:stCondLst>
                            <p:childTnLst>
                              <p:par>
                                <p:cTn id="37" presetID="29" presetClass="entr" presetSubtype="0" fill="hold" grpId="0" nodeType="clickEffect">
                                  <p:stCondLst>
                                    <p:cond delay="0"/>
                                  </p:stCondLst>
                                  <p:childTnLst>
                                    <p:set>
                                      <p:cBhvr>
                                        <p:cTn id="38" dur="1" fill="hold">
                                          <p:stCondLst>
                                            <p:cond delay="0"/>
                                          </p:stCondLst>
                                        </p:cTn>
                                        <p:tgtEl>
                                          <p:spTgt spid="3101"/>
                                        </p:tgtEl>
                                        <p:attrNameLst>
                                          <p:attrName>style.visibility</p:attrName>
                                        </p:attrNameLst>
                                      </p:cBhvr>
                                      <p:to>
                                        <p:strVal val="visible"/>
                                      </p:to>
                                    </p:set>
                                    <p:anim calcmode="lin" valueType="num">
                                      <p:cBhvr>
                                        <p:cTn id="39" dur="500" fill="hold"/>
                                        <p:tgtEl>
                                          <p:spTgt spid="3101"/>
                                        </p:tgtEl>
                                        <p:attrNameLst>
                                          <p:attrName>ppt_x</p:attrName>
                                        </p:attrNameLst>
                                      </p:cBhvr>
                                      <p:tavLst>
                                        <p:tav tm="0">
                                          <p:val>
                                            <p:strVal val="#ppt_x-.2"/>
                                          </p:val>
                                        </p:tav>
                                        <p:tav tm="100000">
                                          <p:val>
                                            <p:strVal val="#ppt_x"/>
                                          </p:val>
                                        </p:tav>
                                      </p:tavLst>
                                    </p:anim>
                                    <p:anim calcmode="lin" valueType="num">
                                      <p:cBhvr>
                                        <p:cTn id="40" dur="500" fill="hold"/>
                                        <p:tgtEl>
                                          <p:spTgt spid="3101"/>
                                        </p:tgtEl>
                                        <p:attrNameLst>
                                          <p:attrName>ppt_y</p:attrName>
                                        </p:attrNameLst>
                                      </p:cBhvr>
                                      <p:tavLst>
                                        <p:tav tm="0">
                                          <p:val>
                                            <p:strVal val="#ppt_y"/>
                                          </p:val>
                                        </p:tav>
                                        <p:tav tm="100000">
                                          <p:val>
                                            <p:strVal val="#ppt_y"/>
                                          </p:val>
                                        </p:tav>
                                      </p:tavLst>
                                    </p:anim>
                                    <p:animEffect transition="in" filter="wipe(right)" prLst="gradientSize: 0.1">
                                      <p:cBhvr>
                                        <p:cTn id="41" dur="500"/>
                                        <p:tgtEl>
                                          <p:spTgt spid="3101"/>
                                        </p:tgtEl>
                                      </p:cBhvr>
                                    </p:animEffect>
                                  </p:childTnLst>
                                </p:cTn>
                              </p:par>
                            </p:childTnLst>
                          </p:cTn>
                        </p:par>
                      </p:childTnLst>
                    </p:cTn>
                  </p:par>
                  <p:par>
                    <p:cTn id="42" fill="hold">
                      <p:stCondLst>
                        <p:cond delay="indefinite"/>
                      </p:stCondLst>
                      <p:childTnLst>
                        <p:par>
                          <p:cTn id="43" fill="hold">
                            <p:stCondLst>
                              <p:cond delay="0"/>
                            </p:stCondLst>
                            <p:childTnLst>
                              <p:par>
                                <p:cTn id="44" presetID="29" presetClass="entr" presetSubtype="0" fill="hold" grpId="0" nodeType="clickEffect">
                                  <p:stCondLst>
                                    <p:cond delay="0"/>
                                  </p:stCondLst>
                                  <p:childTnLst>
                                    <p:set>
                                      <p:cBhvr>
                                        <p:cTn id="45" dur="1" fill="hold">
                                          <p:stCondLst>
                                            <p:cond delay="0"/>
                                          </p:stCondLst>
                                        </p:cTn>
                                        <p:tgtEl>
                                          <p:spTgt spid="3116"/>
                                        </p:tgtEl>
                                        <p:attrNameLst>
                                          <p:attrName>style.visibility</p:attrName>
                                        </p:attrNameLst>
                                      </p:cBhvr>
                                      <p:to>
                                        <p:strVal val="visible"/>
                                      </p:to>
                                    </p:set>
                                    <p:anim calcmode="lin" valueType="num">
                                      <p:cBhvr>
                                        <p:cTn id="46" dur="500" fill="hold"/>
                                        <p:tgtEl>
                                          <p:spTgt spid="3116"/>
                                        </p:tgtEl>
                                        <p:attrNameLst>
                                          <p:attrName>ppt_x</p:attrName>
                                        </p:attrNameLst>
                                      </p:cBhvr>
                                      <p:tavLst>
                                        <p:tav tm="0">
                                          <p:val>
                                            <p:strVal val="#ppt_x-.2"/>
                                          </p:val>
                                        </p:tav>
                                        <p:tav tm="100000">
                                          <p:val>
                                            <p:strVal val="#ppt_x"/>
                                          </p:val>
                                        </p:tav>
                                      </p:tavLst>
                                    </p:anim>
                                    <p:anim calcmode="lin" valueType="num">
                                      <p:cBhvr>
                                        <p:cTn id="47" dur="500" fill="hold"/>
                                        <p:tgtEl>
                                          <p:spTgt spid="3116"/>
                                        </p:tgtEl>
                                        <p:attrNameLst>
                                          <p:attrName>ppt_y</p:attrName>
                                        </p:attrNameLst>
                                      </p:cBhvr>
                                      <p:tavLst>
                                        <p:tav tm="0">
                                          <p:val>
                                            <p:strVal val="#ppt_y"/>
                                          </p:val>
                                        </p:tav>
                                        <p:tav tm="100000">
                                          <p:val>
                                            <p:strVal val="#ppt_y"/>
                                          </p:val>
                                        </p:tav>
                                      </p:tavLst>
                                    </p:anim>
                                    <p:animEffect transition="in" filter="wipe(right)" prLst="gradientSize: 0.1">
                                      <p:cBhvr>
                                        <p:cTn id="48" dur="500"/>
                                        <p:tgtEl>
                                          <p:spTgt spid="311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3134"/>
                                        </p:tgtEl>
                                        <p:attrNameLst>
                                          <p:attrName>style.visibility</p:attrName>
                                        </p:attrNameLst>
                                      </p:cBhvr>
                                      <p:to>
                                        <p:strVal val="visible"/>
                                      </p:to>
                                    </p:set>
                                    <p:animEffect transition="in" filter="dissolve">
                                      <p:cBhvr>
                                        <p:cTn id="53" dur="500"/>
                                        <p:tgtEl>
                                          <p:spTgt spid="3134"/>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8" fill="hold" nodeType="clickEffect">
                                  <p:stCondLst>
                                    <p:cond delay="0"/>
                                  </p:stCondLst>
                                  <p:childTnLst>
                                    <p:set>
                                      <p:cBhvr>
                                        <p:cTn id="57" dur="1" fill="hold">
                                          <p:stCondLst>
                                            <p:cond delay="0"/>
                                          </p:stCondLst>
                                        </p:cTn>
                                        <p:tgtEl>
                                          <p:spTgt spid="3098"/>
                                        </p:tgtEl>
                                        <p:attrNameLst>
                                          <p:attrName>style.visibility</p:attrName>
                                        </p:attrNameLst>
                                      </p:cBhvr>
                                      <p:to>
                                        <p:strVal val="visible"/>
                                      </p:to>
                                    </p:set>
                                    <p:animEffect transition="in" filter="wheel(8)">
                                      <p:cBhvr>
                                        <p:cTn id="58" dur="500"/>
                                        <p:tgtEl>
                                          <p:spTgt spid="3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P spid="3078" grpId="0"/>
      <p:bldP spid="3101" grpId="0"/>
      <p:bldP spid="3115" grpId="0"/>
      <p:bldP spid="3116" grpId="0"/>
      <p:bldP spid="3133" grpId="0"/>
      <p:bldP spid="31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Text Box 8"/>
          <p:cNvSpPr txBox="1">
            <a:spLocks noChangeArrowheads="1"/>
          </p:cNvSpPr>
          <p:nvPr/>
        </p:nvSpPr>
        <p:spPr bwMode="auto">
          <a:xfrm>
            <a:off x="5867400" y="2895600"/>
            <a:ext cx="2743200" cy="396875"/>
          </a:xfrm>
          <a:prstGeom prst="rect">
            <a:avLst/>
          </a:prstGeom>
          <a:noFill/>
          <a:ln w="9525" algn="ctr">
            <a:noFill/>
            <a:miter lim="800000"/>
            <a:headEnd/>
            <a:tailEnd/>
          </a:ln>
          <a:effectLst/>
        </p:spPr>
        <p:txBody>
          <a:bodyPr>
            <a:spAutoFit/>
          </a:bodyPr>
          <a:lstStyle/>
          <a:p>
            <a:endParaRPr lang="en-US">
              <a:latin typeface=".VnTime" pitchFamily="34" charset="0"/>
            </a:endParaRPr>
          </a:p>
        </p:txBody>
      </p:sp>
      <p:sp>
        <p:nvSpPr>
          <p:cNvPr id="7178" name="AutoShape 10"/>
          <p:cNvSpPr>
            <a:spLocks noChangeArrowheads="1"/>
          </p:cNvSpPr>
          <p:nvPr/>
        </p:nvSpPr>
        <p:spPr bwMode="auto">
          <a:xfrm>
            <a:off x="6553200" y="2895600"/>
            <a:ext cx="1828800" cy="838200"/>
          </a:xfrm>
          <a:prstGeom prst="cloudCallout">
            <a:avLst>
              <a:gd name="adj1" fmla="val -43750"/>
              <a:gd name="adj2" fmla="val 70000"/>
            </a:avLst>
          </a:prstGeom>
          <a:noFill/>
          <a:ln w="9525">
            <a:noFill/>
            <a:round/>
            <a:headEnd/>
            <a:tailEnd/>
          </a:ln>
          <a:effectLst/>
        </p:spPr>
        <p:txBody>
          <a:bodyPr/>
          <a:lstStyle/>
          <a:p>
            <a:pPr algn="ctr"/>
            <a:endParaRPr lang="en-US">
              <a:latin typeface=".VnTime" pitchFamily="34" charset="0"/>
            </a:endParaRPr>
          </a:p>
        </p:txBody>
      </p:sp>
      <p:grpSp>
        <p:nvGrpSpPr>
          <p:cNvPr id="7188" name="Group 20"/>
          <p:cNvGrpSpPr>
            <a:grpSpLocks/>
          </p:cNvGrpSpPr>
          <p:nvPr/>
        </p:nvGrpSpPr>
        <p:grpSpPr bwMode="auto">
          <a:xfrm>
            <a:off x="152400" y="304800"/>
            <a:ext cx="8991600" cy="685800"/>
            <a:chOff x="96" y="3552"/>
            <a:chExt cx="5664" cy="432"/>
          </a:xfrm>
        </p:grpSpPr>
        <p:sp>
          <p:nvSpPr>
            <p:cNvPr id="7189" name="AutoShape 21"/>
            <p:cNvSpPr>
              <a:spLocks noChangeArrowheads="1"/>
            </p:cNvSpPr>
            <p:nvPr/>
          </p:nvSpPr>
          <p:spPr bwMode="auto">
            <a:xfrm>
              <a:off x="480" y="3600"/>
              <a:ext cx="5136" cy="384"/>
            </a:xfrm>
            <a:prstGeom prst="roundRect">
              <a:avLst>
                <a:gd name="adj" fmla="val 16667"/>
              </a:avLst>
            </a:prstGeom>
            <a:gradFill rotWithShape="1">
              <a:gsLst>
                <a:gs pos="0">
                  <a:srgbClr val="FFFF89"/>
                </a:gs>
                <a:gs pos="100000">
                  <a:schemeClr val="bg1"/>
                </a:gs>
              </a:gsLst>
              <a:lin ang="0" scaled="1"/>
            </a:gradFill>
            <a:ln w="9525" algn="ctr">
              <a:solidFill>
                <a:srgbClr val="FFFFB9"/>
              </a:solidFill>
              <a:round/>
              <a:headEnd/>
              <a:tailEnd/>
            </a:ln>
            <a:effectLst/>
          </p:spPr>
          <p:txBody>
            <a:bodyPr anchor="ctr">
              <a:spAutoFit/>
            </a:bodyPr>
            <a:lstStyle/>
            <a:p>
              <a:endParaRPr lang="en-US"/>
            </a:p>
          </p:txBody>
        </p:sp>
        <p:pic>
          <p:nvPicPr>
            <p:cNvPr id="7190" name="Picture 22" descr="SugarwareZ-100"/>
            <p:cNvPicPr>
              <a:picLocks noChangeAspect="1" noChangeArrowheads="1"/>
            </p:cNvPicPr>
            <p:nvPr/>
          </p:nvPicPr>
          <p:blipFill>
            <a:blip r:embed="rId7"/>
            <a:srcRect/>
            <a:stretch>
              <a:fillRect/>
            </a:stretch>
          </p:blipFill>
          <p:spPr bwMode="auto">
            <a:xfrm>
              <a:off x="96" y="3552"/>
              <a:ext cx="396" cy="396"/>
            </a:xfrm>
            <a:prstGeom prst="rect">
              <a:avLst/>
            </a:prstGeom>
            <a:noFill/>
          </p:spPr>
        </p:pic>
        <p:sp>
          <p:nvSpPr>
            <p:cNvPr id="7191" name="Text Box 23"/>
            <p:cNvSpPr txBox="1">
              <a:spLocks noChangeArrowheads="1"/>
            </p:cNvSpPr>
            <p:nvPr/>
          </p:nvSpPr>
          <p:spPr bwMode="auto">
            <a:xfrm>
              <a:off x="432" y="3648"/>
              <a:ext cx="5328" cy="288"/>
            </a:xfrm>
            <a:prstGeom prst="rect">
              <a:avLst/>
            </a:prstGeom>
            <a:noFill/>
            <a:ln w="9525">
              <a:noFill/>
              <a:miter lim="800000"/>
              <a:headEnd/>
              <a:tailEnd/>
            </a:ln>
            <a:effectLst/>
          </p:spPr>
          <p:txBody>
            <a:bodyPr>
              <a:spAutoFit/>
            </a:bodyPr>
            <a:lstStyle/>
            <a:p>
              <a:r>
                <a:rPr lang="en-US" sz="2400" b="1" dirty="0">
                  <a:solidFill>
                    <a:srgbClr val="EF1D07"/>
                  </a:solidFill>
                </a:rPr>
                <a:t> </a:t>
              </a:r>
              <a:r>
                <a:rPr lang="en-US" sz="2400" b="1" dirty="0" err="1">
                  <a:solidFill>
                    <a:srgbClr val="EF1D07"/>
                  </a:solidFill>
                </a:rPr>
                <a:t>Tiết</a:t>
              </a:r>
              <a:r>
                <a:rPr lang="en-US" sz="2400" b="1" dirty="0">
                  <a:solidFill>
                    <a:srgbClr val="EF1D07"/>
                  </a:solidFill>
                </a:rPr>
                <a:t> </a:t>
              </a:r>
              <a:r>
                <a:rPr lang="en-US" sz="2400" b="1" dirty="0" smtClean="0">
                  <a:solidFill>
                    <a:srgbClr val="EF1D07"/>
                  </a:solidFill>
                </a:rPr>
                <a:t>50: </a:t>
              </a:r>
              <a:r>
                <a:rPr lang="en-US" sz="2400" b="1" dirty="0">
                  <a:solidFill>
                    <a:srgbClr val="EF1D07"/>
                  </a:solidFill>
                  <a:latin typeface="Bodoni MT" pitchFamily="18" charset="0"/>
                </a:rPr>
                <a:t>GIẢI BÀI TOÁN BẰNG CÁCH LẬP PHƯƠNG TRÌNH</a:t>
              </a:r>
              <a:r>
                <a:rPr lang="en-US" dirty="0">
                  <a:solidFill>
                    <a:srgbClr val="EF1D07"/>
                  </a:solidFill>
                </a:rPr>
                <a:t> </a:t>
              </a:r>
            </a:p>
          </p:txBody>
        </p:sp>
      </p:grpSp>
      <p:sp>
        <p:nvSpPr>
          <p:cNvPr id="7192" name="Text Box 24"/>
          <p:cNvSpPr txBox="1">
            <a:spLocks noChangeArrowheads="1"/>
          </p:cNvSpPr>
          <p:nvPr/>
        </p:nvSpPr>
        <p:spPr bwMode="auto">
          <a:xfrm>
            <a:off x="762000" y="1143000"/>
            <a:ext cx="7696200" cy="396875"/>
          </a:xfrm>
          <a:prstGeom prst="rect">
            <a:avLst/>
          </a:prstGeom>
          <a:noFill/>
          <a:ln w="9525">
            <a:noFill/>
            <a:miter lim="800000"/>
            <a:headEnd/>
            <a:tailEnd/>
          </a:ln>
          <a:effectLst/>
        </p:spPr>
        <p:txBody>
          <a:bodyPr>
            <a:spAutoFit/>
          </a:bodyPr>
          <a:lstStyle/>
          <a:p>
            <a:r>
              <a:rPr lang="en-US" b="1">
                <a:solidFill>
                  <a:srgbClr val="F6007B"/>
                </a:solidFill>
              </a:rPr>
              <a:t>1. Biểu diễn một đại lượng bởi biểu thức chứa ẩn:</a:t>
            </a:r>
          </a:p>
        </p:txBody>
      </p:sp>
      <p:sp>
        <p:nvSpPr>
          <p:cNvPr id="7193" name="Text Box 25"/>
          <p:cNvSpPr txBox="1">
            <a:spLocks noChangeArrowheads="1"/>
          </p:cNvSpPr>
          <p:nvPr/>
        </p:nvSpPr>
        <p:spPr bwMode="auto">
          <a:xfrm>
            <a:off x="609600" y="1676400"/>
            <a:ext cx="8001000" cy="1616075"/>
          </a:xfrm>
          <a:prstGeom prst="rect">
            <a:avLst/>
          </a:prstGeom>
          <a:noFill/>
          <a:ln w="9525" algn="ctr">
            <a:noFill/>
            <a:miter lim="800000"/>
            <a:headEnd/>
            <a:tailEnd/>
          </a:ln>
          <a:effectLst/>
        </p:spPr>
        <p:txBody>
          <a:bodyPr>
            <a:spAutoFit/>
          </a:bodyPr>
          <a:lstStyle/>
          <a:p>
            <a:pPr marL="342900" indent="-342900"/>
            <a:r>
              <a:rPr lang="en-US" b="1">
                <a:solidFill>
                  <a:srgbClr val="FF3300"/>
                </a:solidFill>
              </a:rPr>
              <a:t>?2:</a:t>
            </a:r>
            <a:r>
              <a:rPr lang="en-US"/>
              <a:t> </a:t>
            </a:r>
            <a:r>
              <a:rPr lang="en-US">
                <a:solidFill>
                  <a:srgbClr val="0000FF"/>
                </a:solidFill>
              </a:rPr>
              <a:t>Gọi x là số tự nhiên có hai chữ số (ví dụ x = 12). Hãy lập biểu thức biểu thị số tự nhiên có được bằng cách:</a:t>
            </a:r>
          </a:p>
          <a:p>
            <a:pPr marL="342900" indent="-342900"/>
            <a:r>
              <a:rPr lang="en-US">
                <a:solidFill>
                  <a:srgbClr val="0000FF"/>
                </a:solidFill>
              </a:rPr>
              <a:t>a) Viết thêm chữ số 5 vào bên trái số x (ví dụ: 12        512, tức là 500 + 12)</a:t>
            </a:r>
          </a:p>
          <a:p>
            <a:pPr marL="342900" indent="-342900"/>
            <a:r>
              <a:rPr lang="en-US">
                <a:solidFill>
                  <a:srgbClr val="0000FF"/>
                </a:solidFill>
              </a:rPr>
              <a:t>b) Viết thêm chữ số 5 vào bên phải số x (ví dụ: 12       125, tức là 12.10 + 5)</a:t>
            </a:r>
          </a:p>
        </p:txBody>
      </p:sp>
      <p:graphicFrame>
        <p:nvGraphicFramePr>
          <p:cNvPr id="7194" name="Object 26"/>
          <p:cNvGraphicFramePr>
            <a:graphicFrameLocks noChangeAspect="1"/>
          </p:cNvGraphicFramePr>
          <p:nvPr>
            <p:ph sz="half" idx="4294967295"/>
          </p:nvPr>
        </p:nvGraphicFramePr>
        <p:xfrm>
          <a:off x="0" y="3754438"/>
          <a:ext cx="114300" cy="215900"/>
        </p:xfrm>
        <a:graphic>
          <a:graphicData uri="http://schemas.openxmlformats.org/presentationml/2006/ole">
            <p:oleObj spid="_x0000_s7194" name="Equation" r:id="rId8" imgW="114120" imgH="215640" progId="Equation.3">
              <p:embed/>
            </p:oleObj>
          </a:graphicData>
        </a:graphic>
      </p:graphicFrame>
      <p:graphicFrame>
        <p:nvGraphicFramePr>
          <p:cNvPr id="7213" name="Object 45"/>
          <p:cNvGraphicFramePr>
            <a:graphicFrameLocks noChangeAspect="1"/>
          </p:cNvGraphicFramePr>
          <p:nvPr/>
        </p:nvGraphicFramePr>
        <p:xfrm>
          <a:off x="5791200" y="2514600"/>
          <a:ext cx="323850" cy="238125"/>
        </p:xfrm>
        <a:graphic>
          <a:graphicData uri="http://schemas.openxmlformats.org/presentationml/2006/ole">
            <p:oleObj spid="_x0000_s7213" name="Equation" r:id="rId9" imgW="190440" imgH="139680" progId="Equation.DSMT4">
              <p:embed/>
            </p:oleObj>
          </a:graphicData>
        </a:graphic>
      </p:graphicFrame>
      <p:graphicFrame>
        <p:nvGraphicFramePr>
          <p:cNvPr id="7214" name="Object 46"/>
          <p:cNvGraphicFramePr>
            <a:graphicFrameLocks noChangeAspect="1"/>
          </p:cNvGraphicFramePr>
          <p:nvPr/>
        </p:nvGraphicFramePr>
        <p:xfrm>
          <a:off x="5848350" y="2990850"/>
          <a:ext cx="323850" cy="238125"/>
        </p:xfrm>
        <a:graphic>
          <a:graphicData uri="http://schemas.openxmlformats.org/presentationml/2006/ole">
            <p:oleObj spid="_x0000_s7214" name="Equation" r:id="rId10" imgW="190440" imgH="139680" progId="Equation.DSMT4">
              <p:embed/>
            </p:oleObj>
          </a:graphicData>
        </a:graphic>
      </p:graphicFrame>
      <p:sp>
        <p:nvSpPr>
          <p:cNvPr id="7215" name="Text Box 47"/>
          <p:cNvSpPr txBox="1">
            <a:spLocks noChangeArrowheads="1"/>
          </p:cNvSpPr>
          <p:nvPr/>
        </p:nvSpPr>
        <p:spPr bwMode="auto">
          <a:xfrm>
            <a:off x="762000" y="3505200"/>
            <a:ext cx="7696200" cy="396875"/>
          </a:xfrm>
          <a:prstGeom prst="rect">
            <a:avLst/>
          </a:prstGeom>
          <a:noFill/>
          <a:ln w="9525">
            <a:noFill/>
            <a:miter lim="800000"/>
            <a:headEnd/>
            <a:tailEnd/>
          </a:ln>
          <a:effectLst/>
        </p:spPr>
        <p:txBody>
          <a:bodyPr>
            <a:spAutoFit/>
          </a:bodyPr>
          <a:lstStyle/>
          <a:p>
            <a:r>
              <a:rPr lang="en-US" b="1">
                <a:solidFill>
                  <a:srgbClr val="F6007B"/>
                </a:solidFill>
              </a:rPr>
              <a:t>2. Ví dụ về giải bài toán bằng cách lập phương trình:</a:t>
            </a:r>
          </a:p>
        </p:txBody>
      </p:sp>
      <p:sp>
        <p:nvSpPr>
          <p:cNvPr id="7216" name="Text Box 48"/>
          <p:cNvSpPr txBox="1">
            <a:spLocks noChangeArrowheads="1"/>
          </p:cNvSpPr>
          <p:nvPr/>
        </p:nvSpPr>
        <p:spPr bwMode="auto">
          <a:xfrm>
            <a:off x="1143000" y="3962400"/>
            <a:ext cx="4800600" cy="396875"/>
          </a:xfrm>
          <a:prstGeom prst="rect">
            <a:avLst/>
          </a:prstGeom>
          <a:noFill/>
          <a:ln w="9525" algn="ctr">
            <a:noFill/>
            <a:miter lim="800000"/>
            <a:headEnd/>
            <a:tailEnd/>
          </a:ln>
          <a:effectLst/>
        </p:spPr>
        <p:txBody>
          <a:bodyPr>
            <a:spAutoFit/>
          </a:bodyPr>
          <a:lstStyle/>
          <a:p>
            <a:pPr marL="342900" indent="-342900"/>
            <a:r>
              <a:rPr lang="en-US" b="1">
                <a:solidFill>
                  <a:srgbClr val="0000FF"/>
                </a:solidFill>
              </a:rPr>
              <a:t>Ví dụ 2:</a:t>
            </a:r>
            <a:r>
              <a:rPr lang="en-US">
                <a:solidFill>
                  <a:srgbClr val="0000FF"/>
                </a:solidFill>
              </a:rPr>
              <a:t> (bài toán cổ)</a:t>
            </a:r>
          </a:p>
        </p:txBody>
      </p:sp>
      <p:sp>
        <p:nvSpPr>
          <p:cNvPr id="7217" name="Text Box 49"/>
          <p:cNvSpPr txBox="1">
            <a:spLocks noChangeArrowheads="1"/>
          </p:cNvSpPr>
          <p:nvPr/>
        </p:nvSpPr>
        <p:spPr bwMode="auto">
          <a:xfrm>
            <a:off x="1524000" y="4343400"/>
            <a:ext cx="3810000" cy="2225675"/>
          </a:xfrm>
          <a:prstGeom prst="rect">
            <a:avLst/>
          </a:prstGeom>
          <a:noFill/>
          <a:ln w="9525" algn="ctr">
            <a:noFill/>
            <a:miter lim="800000"/>
            <a:headEnd/>
            <a:tailEnd/>
          </a:ln>
          <a:effectLst/>
        </p:spPr>
        <p:txBody>
          <a:bodyPr>
            <a:spAutoFit/>
          </a:bodyPr>
          <a:lstStyle/>
          <a:p>
            <a:pPr lvl="1"/>
            <a:r>
              <a:rPr lang="en-US">
                <a:solidFill>
                  <a:srgbClr val="0000FF"/>
                </a:solidFill>
              </a:rPr>
              <a:t>Vừa gà vừa chó</a:t>
            </a:r>
          </a:p>
          <a:p>
            <a:pPr lvl="1"/>
            <a:r>
              <a:rPr lang="en-US">
                <a:solidFill>
                  <a:srgbClr val="0000FF"/>
                </a:solidFill>
              </a:rPr>
              <a:t>Bó lại cho tròn</a:t>
            </a:r>
          </a:p>
          <a:p>
            <a:pPr lvl="1"/>
            <a:r>
              <a:rPr lang="en-US">
                <a:solidFill>
                  <a:srgbClr val="0000FF"/>
                </a:solidFill>
              </a:rPr>
              <a:t>Ba mươi sáu con</a:t>
            </a:r>
          </a:p>
          <a:p>
            <a:pPr lvl="1"/>
            <a:r>
              <a:rPr lang="en-US">
                <a:solidFill>
                  <a:srgbClr val="0000FF"/>
                </a:solidFill>
              </a:rPr>
              <a:t>Một trăm chân chẵn.</a:t>
            </a:r>
          </a:p>
          <a:p>
            <a:pPr marL="342900" indent="-342900"/>
            <a:r>
              <a:rPr lang="en-US">
                <a:solidFill>
                  <a:srgbClr val="0000FF"/>
                </a:solidFill>
              </a:rPr>
              <a:t>Hỏi bao nhiêu gà, bao nhiêu chó?</a:t>
            </a:r>
          </a:p>
        </p:txBody>
      </p:sp>
      <p:graphicFrame>
        <p:nvGraphicFramePr>
          <p:cNvPr id="7248" name="Group 80"/>
          <p:cNvGraphicFramePr>
            <a:graphicFrameLocks noGrp="1"/>
          </p:cNvGraphicFramePr>
          <p:nvPr/>
        </p:nvGraphicFramePr>
        <p:xfrm>
          <a:off x="5257800" y="4267200"/>
          <a:ext cx="3352800" cy="2108200"/>
        </p:xfrm>
        <a:graphic>
          <a:graphicData uri="http://schemas.openxmlformats.org/drawingml/2006/table">
            <a:tbl>
              <a:tblPr/>
              <a:tblGrid>
                <a:gridCol w="719138"/>
                <a:gridCol w="1150937"/>
                <a:gridCol w="1482725"/>
              </a:tblGrid>
              <a:tr h="701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4FAC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FF"/>
                          </a:solidFill>
                          <a:effectLst/>
                          <a:latin typeface="Times New Roman" pitchFamily="18" charset="0"/>
                        </a:rPr>
                        <a:t>Số con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4FAC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FF"/>
                          </a:solidFill>
                          <a:effectLst/>
                          <a:latin typeface="Times New Roman" pitchFamily="18" charset="0"/>
                        </a:rPr>
                        <a:t>Số chân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4FAC5"/>
                    </a:solidFill>
                  </a:tcPr>
                </a:tc>
              </a:tr>
              <a:tr h="704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FF"/>
                          </a:solidFill>
                          <a:effectLst/>
                          <a:latin typeface="Times New Roman" pitchFamily="18" charset="0"/>
                        </a:rPr>
                        <a:t>Gà</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4FAC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1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rgbClr val="0000FF"/>
                          </a:solidFill>
                          <a:effectLst/>
                          <a:latin typeface="Times New Roman" pitchFamily="18" charset="0"/>
                        </a:rPr>
                        <a:t>Chó</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4FAC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49" name="Rectangle 81"/>
          <p:cNvSpPr>
            <a:spLocks noChangeArrowheads="1"/>
          </p:cNvSpPr>
          <p:nvPr/>
        </p:nvSpPr>
        <p:spPr bwMode="auto">
          <a:xfrm>
            <a:off x="95250" y="152400"/>
            <a:ext cx="8915400" cy="6553200"/>
          </a:xfrm>
          <a:prstGeom prst="rect">
            <a:avLst/>
          </a:prstGeom>
          <a:noFill/>
          <a:ln w="38100" cmpd="dbl" algn="ctr">
            <a:solidFill>
              <a:srgbClr val="990099"/>
            </a:solidFill>
            <a:miter lim="800000"/>
            <a:headEnd/>
            <a:tailEnd/>
          </a:ln>
          <a:effectLst/>
        </p:spPr>
        <p:txBody>
          <a:bodyPr wrap="none" anchor="ctr">
            <a:spAutoFit/>
          </a:bodyPr>
          <a:lstStyle/>
          <a:p>
            <a:endParaRPr lang="en-US"/>
          </a:p>
        </p:txBody>
      </p:sp>
    </p:spTree>
    <p:controls>
      <p:control spid="7243" name="TextBox1" r:id="rId2" imgW="1143000" imgH="685800"/>
      <p:control spid="7244" name="TextBox2" r:id="rId3" imgW="1143000" imgH="685800"/>
      <p:control spid="7245" name="TextBox3" r:id="rId4" imgW="1447920" imgH="685800"/>
      <p:control spid="7246" name="TextBox4" r:id="rId5" imgW="1447920" imgH="685800"/>
    </p:controls>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215"/>
                                        </p:tgtEl>
                                        <p:attrNameLst>
                                          <p:attrName>style.visibility</p:attrName>
                                        </p:attrNameLst>
                                      </p:cBhvr>
                                      <p:to>
                                        <p:strVal val="visible"/>
                                      </p:to>
                                    </p:set>
                                    <p:animEffect transition="in" filter="strips(downRight)">
                                      <p:cBhvr>
                                        <p:cTn id="7" dur="500"/>
                                        <p:tgtEl>
                                          <p:spTgt spid="7215"/>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7216"/>
                                        </p:tgtEl>
                                        <p:attrNameLst>
                                          <p:attrName>style.visibility</p:attrName>
                                        </p:attrNameLst>
                                      </p:cBhvr>
                                      <p:to>
                                        <p:strVal val="visible"/>
                                      </p:to>
                                    </p:set>
                                    <p:anim calcmode="lin" valueType="num">
                                      <p:cBhvr>
                                        <p:cTn id="12" dur="500" fill="hold"/>
                                        <p:tgtEl>
                                          <p:spTgt spid="7216"/>
                                        </p:tgtEl>
                                        <p:attrNameLst>
                                          <p:attrName>ppt_x</p:attrName>
                                        </p:attrNameLst>
                                      </p:cBhvr>
                                      <p:tavLst>
                                        <p:tav tm="0">
                                          <p:val>
                                            <p:strVal val="#ppt_x-.2"/>
                                          </p:val>
                                        </p:tav>
                                        <p:tav tm="100000">
                                          <p:val>
                                            <p:strVal val="#ppt_x"/>
                                          </p:val>
                                        </p:tav>
                                      </p:tavLst>
                                    </p:anim>
                                    <p:anim calcmode="lin" valueType="num">
                                      <p:cBhvr>
                                        <p:cTn id="13" dur="500" fill="hold"/>
                                        <p:tgtEl>
                                          <p:spTgt spid="7216"/>
                                        </p:tgtEl>
                                        <p:attrNameLst>
                                          <p:attrName>ppt_y</p:attrName>
                                        </p:attrNameLst>
                                      </p:cBhvr>
                                      <p:tavLst>
                                        <p:tav tm="0">
                                          <p:val>
                                            <p:strVal val="#ppt_y"/>
                                          </p:val>
                                        </p:tav>
                                        <p:tav tm="100000">
                                          <p:val>
                                            <p:strVal val="#ppt_y"/>
                                          </p:val>
                                        </p:tav>
                                      </p:tavLst>
                                    </p:anim>
                                    <p:animEffect transition="in" filter="wipe(right)" prLst="gradientSize: 0.1">
                                      <p:cBhvr>
                                        <p:cTn id="14" dur="500"/>
                                        <p:tgtEl>
                                          <p:spTgt spid="7216"/>
                                        </p:tgtEl>
                                      </p:cBhvr>
                                    </p:animEffect>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grpId="0" nodeType="clickEffect">
                                  <p:stCondLst>
                                    <p:cond delay="0"/>
                                  </p:stCondLst>
                                  <p:childTnLst>
                                    <p:set>
                                      <p:cBhvr>
                                        <p:cTn id="18" dur="1" fill="hold">
                                          <p:stCondLst>
                                            <p:cond delay="0"/>
                                          </p:stCondLst>
                                        </p:cTn>
                                        <p:tgtEl>
                                          <p:spTgt spid="7217"/>
                                        </p:tgtEl>
                                        <p:attrNameLst>
                                          <p:attrName>style.visibility</p:attrName>
                                        </p:attrNameLst>
                                      </p:cBhvr>
                                      <p:to>
                                        <p:strVal val="visible"/>
                                      </p:to>
                                    </p:set>
                                    <p:anim to="" calcmode="lin" valueType="num">
                                      <p:cBhvr>
                                        <p:cTn id="19" dur="1" fill="hold"/>
                                        <p:tgtEl>
                                          <p:spTgt spid="7217"/>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1" presetClass="entr" presetSubtype="8" fill="hold" nodeType="clickEffect">
                                  <p:stCondLst>
                                    <p:cond delay="0"/>
                                  </p:stCondLst>
                                  <p:childTnLst>
                                    <p:set>
                                      <p:cBhvr>
                                        <p:cTn id="23" dur="1" fill="hold">
                                          <p:stCondLst>
                                            <p:cond delay="0"/>
                                          </p:stCondLst>
                                        </p:cTn>
                                        <p:tgtEl>
                                          <p:spTgt spid="7248"/>
                                        </p:tgtEl>
                                        <p:attrNameLst>
                                          <p:attrName>style.visibility</p:attrName>
                                        </p:attrNameLst>
                                      </p:cBhvr>
                                      <p:to>
                                        <p:strVal val="visible"/>
                                      </p:to>
                                    </p:set>
                                    <p:animEffect transition="in" filter="wheel(8)">
                                      <p:cBhvr>
                                        <p:cTn id="24" dur="500"/>
                                        <p:tgtEl>
                                          <p:spTgt spid="7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5" grpId="0"/>
      <p:bldP spid="7216" grpId="0"/>
      <p:bldP spid="72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762000" y="1219200"/>
            <a:ext cx="7086600" cy="396875"/>
          </a:xfrm>
          <a:prstGeom prst="rect">
            <a:avLst/>
          </a:prstGeom>
          <a:noFill/>
          <a:ln w="9525" algn="ctr">
            <a:noFill/>
            <a:miter lim="800000"/>
            <a:headEnd/>
            <a:tailEnd/>
          </a:ln>
          <a:effectLst/>
        </p:spPr>
        <p:txBody>
          <a:bodyPr>
            <a:spAutoFit/>
          </a:bodyPr>
          <a:lstStyle/>
          <a:p>
            <a:pPr marL="342900" indent="-342900"/>
            <a:r>
              <a:rPr lang="en-US" b="1">
                <a:solidFill>
                  <a:srgbClr val="F6007B"/>
                </a:solidFill>
              </a:rPr>
              <a:t>Tóm tắt các bước giải bài toán bằng cách lập phương trình:</a:t>
            </a:r>
          </a:p>
        </p:txBody>
      </p:sp>
      <p:sp>
        <p:nvSpPr>
          <p:cNvPr id="41989" name="Text Box 5"/>
          <p:cNvSpPr txBox="1">
            <a:spLocks noChangeArrowheads="1"/>
          </p:cNvSpPr>
          <p:nvPr/>
        </p:nvSpPr>
        <p:spPr bwMode="auto">
          <a:xfrm>
            <a:off x="381000" y="1676400"/>
            <a:ext cx="3962400" cy="2987675"/>
          </a:xfrm>
          <a:prstGeom prst="rect">
            <a:avLst/>
          </a:prstGeom>
          <a:noFill/>
          <a:ln w="9525" algn="ctr">
            <a:noFill/>
            <a:miter lim="800000"/>
            <a:headEnd/>
            <a:tailEnd/>
          </a:ln>
          <a:effectLst/>
        </p:spPr>
        <p:txBody>
          <a:bodyPr>
            <a:spAutoFit/>
          </a:bodyPr>
          <a:lstStyle/>
          <a:p>
            <a:pPr marL="342900" indent="-342900"/>
            <a:r>
              <a:rPr lang="en-US" b="1" dirty="0" err="1">
                <a:solidFill>
                  <a:srgbClr val="0000FF"/>
                </a:solidFill>
              </a:rPr>
              <a:t>Bước</a:t>
            </a:r>
            <a:r>
              <a:rPr lang="en-US" b="1" dirty="0">
                <a:solidFill>
                  <a:srgbClr val="0000FF"/>
                </a:solidFill>
              </a:rPr>
              <a:t> 1.</a:t>
            </a:r>
            <a:r>
              <a:rPr lang="en-US" dirty="0"/>
              <a:t> </a:t>
            </a:r>
            <a:r>
              <a:rPr lang="en-US" dirty="0" err="1">
                <a:solidFill>
                  <a:srgbClr val="0000FF"/>
                </a:solidFill>
              </a:rPr>
              <a:t>Lập</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a:t>
            </a:r>
          </a:p>
          <a:p>
            <a:pPr lvl="1">
              <a:buFontTx/>
              <a:buChar char="•"/>
            </a:pPr>
            <a:r>
              <a:rPr lang="en-US" dirty="0" err="1">
                <a:solidFill>
                  <a:srgbClr val="0000FF"/>
                </a:solidFill>
              </a:rPr>
              <a:t>Chọn</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và</a:t>
            </a:r>
            <a:r>
              <a:rPr lang="en-US" dirty="0">
                <a:solidFill>
                  <a:srgbClr val="0000FF"/>
                </a:solidFill>
              </a:rPr>
              <a:t> </a:t>
            </a:r>
            <a:r>
              <a:rPr lang="en-US" dirty="0" err="1">
                <a:solidFill>
                  <a:srgbClr val="0000FF"/>
                </a:solidFill>
              </a:rPr>
              <a:t>đặt</a:t>
            </a:r>
            <a:r>
              <a:rPr lang="en-US" dirty="0">
                <a:solidFill>
                  <a:srgbClr val="0000FF"/>
                </a:solidFill>
              </a:rPr>
              <a:t> </a:t>
            </a:r>
            <a:r>
              <a:rPr lang="en-US" dirty="0" err="1">
                <a:solidFill>
                  <a:srgbClr val="0000FF"/>
                </a:solidFill>
              </a:rPr>
              <a:t>diều</a:t>
            </a:r>
            <a:r>
              <a:rPr lang="en-US" dirty="0">
                <a:solidFill>
                  <a:srgbClr val="0000FF"/>
                </a:solidFill>
              </a:rPr>
              <a:t> </a:t>
            </a:r>
            <a:r>
              <a:rPr lang="en-US" dirty="0" err="1">
                <a:solidFill>
                  <a:srgbClr val="0000FF"/>
                </a:solidFill>
              </a:rPr>
              <a:t>kiện</a:t>
            </a:r>
            <a:r>
              <a:rPr lang="en-US" dirty="0">
                <a:solidFill>
                  <a:srgbClr val="0000FF"/>
                </a:solidFill>
              </a:rPr>
              <a:t> </a:t>
            </a:r>
            <a:r>
              <a:rPr lang="en-US" dirty="0" err="1">
                <a:solidFill>
                  <a:srgbClr val="0000FF"/>
                </a:solidFill>
              </a:rPr>
              <a:t>thích</a:t>
            </a:r>
            <a:r>
              <a:rPr lang="en-US" dirty="0">
                <a:solidFill>
                  <a:srgbClr val="0000FF"/>
                </a:solidFill>
              </a:rPr>
              <a:t> </a:t>
            </a:r>
            <a:r>
              <a:rPr lang="en-US" dirty="0" err="1">
                <a:solidFill>
                  <a:srgbClr val="0000FF"/>
                </a:solidFill>
              </a:rPr>
              <a:t>hợp</a:t>
            </a:r>
            <a:r>
              <a:rPr lang="en-US" dirty="0">
                <a:solidFill>
                  <a:srgbClr val="0000FF"/>
                </a:solidFill>
              </a:rPr>
              <a:t> </a:t>
            </a:r>
            <a:r>
              <a:rPr lang="en-US" dirty="0" err="1">
                <a:solidFill>
                  <a:srgbClr val="0000FF"/>
                </a:solidFill>
              </a:rPr>
              <a:t>cho</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số</a:t>
            </a:r>
            <a:r>
              <a:rPr lang="en-US" dirty="0">
                <a:solidFill>
                  <a:srgbClr val="0000FF"/>
                </a:solidFill>
              </a:rPr>
              <a:t>;</a:t>
            </a:r>
          </a:p>
          <a:p>
            <a:pPr lvl="1">
              <a:buFontTx/>
              <a:buChar char="•"/>
            </a:pPr>
            <a:r>
              <a:rPr lang="en-US" dirty="0" err="1">
                <a:solidFill>
                  <a:srgbClr val="0000FF"/>
                </a:solidFill>
              </a:rPr>
              <a:t>Biểu</a:t>
            </a:r>
            <a:r>
              <a:rPr lang="en-US" dirty="0">
                <a:solidFill>
                  <a:srgbClr val="0000FF"/>
                </a:solidFill>
              </a:rPr>
              <a:t> </a:t>
            </a:r>
            <a:r>
              <a:rPr lang="en-US" dirty="0" err="1">
                <a:solidFill>
                  <a:srgbClr val="0000FF"/>
                </a:solidFill>
              </a:rPr>
              <a:t>diễn</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 </a:t>
            </a:r>
            <a:r>
              <a:rPr lang="en-US" dirty="0" err="1">
                <a:solidFill>
                  <a:srgbClr val="0000FF"/>
                </a:solidFill>
              </a:rPr>
              <a:t>chưa</a:t>
            </a:r>
            <a:r>
              <a:rPr lang="en-US" dirty="0">
                <a:solidFill>
                  <a:srgbClr val="0000FF"/>
                </a:solidFill>
              </a:rPr>
              <a:t> </a:t>
            </a:r>
            <a:r>
              <a:rPr lang="en-US" dirty="0" err="1">
                <a:solidFill>
                  <a:srgbClr val="0000FF"/>
                </a:solidFill>
              </a:rPr>
              <a:t>biết</a:t>
            </a:r>
            <a:r>
              <a:rPr lang="en-US" dirty="0">
                <a:solidFill>
                  <a:srgbClr val="0000FF"/>
                </a:solidFill>
              </a:rPr>
              <a:t> </a:t>
            </a:r>
            <a:r>
              <a:rPr lang="en-US" dirty="0" err="1">
                <a:solidFill>
                  <a:srgbClr val="0000FF"/>
                </a:solidFill>
              </a:rPr>
              <a:t>theo</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và</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 </a:t>
            </a:r>
            <a:r>
              <a:rPr lang="en-US" dirty="0" err="1">
                <a:solidFill>
                  <a:srgbClr val="0000FF"/>
                </a:solidFill>
              </a:rPr>
              <a:t>đã</a:t>
            </a:r>
            <a:r>
              <a:rPr lang="en-US" dirty="0">
                <a:solidFill>
                  <a:srgbClr val="0000FF"/>
                </a:solidFill>
              </a:rPr>
              <a:t> </a:t>
            </a:r>
            <a:r>
              <a:rPr lang="en-US" dirty="0" err="1">
                <a:solidFill>
                  <a:srgbClr val="0000FF"/>
                </a:solidFill>
              </a:rPr>
              <a:t>biết</a:t>
            </a:r>
            <a:r>
              <a:rPr lang="en-US" dirty="0">
                <a:solidFill>
                  <a:srgbClr val="0000FF"/>
                </a:solidFill>
              </a:rPr>
              <a:t>;</a:t>
            </a:r>
          </a:p>
          <a:p>
            <a:pPr lvl="1">
              <a:buFontTx/>
              <a:buChar char="•"/>
            </a:pPr>
            <a:r>
              <a:rPr lang="en-US" dirty="0" err="1">
                <a:solidFill>
                  <a:srgbClr val="0000FF"/>
                </a:solidFill>
              </a:rPr>
              <a:t>Lập</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 </a:t>
            </a:r>
            <a:r>
              <a:rPr lang="en-US" dirty="0" err="1">
                <a:solidFill>
                  <a:srgbClr val="0000FF"/>
                </a:solidFill>
              </a:rPr>
              <a:t>biểu</a:t>
            </a:r>
            <a:r>
              <a:rPr lang="en-US" dirty="0">
                <a:solidFill>
                  <a:srgbClr val="0000FF"/>
                </a:solidFill>
              </a:rPr>
              <a:t> </a:t>
            </a:r>
            <a:r>
              <a:rPr lang="en-US" dirty="0" err="1">
                <a:solidFill>
                  <a:srgbClr val="0000FF"/>
                </a:solidFill>
              </a:rPr>
              <a:t>thị</a:t>
            </a:r>
            <a:r>
              <a:rPr lang="en-US" dirty="0">
                <a:solidFill>
                  <a:srgbClr val="0000FF"/>
                </a:solidFill>
              </a:rPr>
              <a:t> </a:t>
            </a:r>
            <a:r>
              <a:rPr lang="en-US" dirty="0" err="1">
                <a:solidFill>
                  <a:srgbClr val="0000FF"/>
                </a:solidFill>
              </a:rPr>
              <a:t>mối</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hệ</a:t>
            </a:r>
            <a:r>
              <a:rPr lang="en-US" dirty="0">
                <a:solidFill>
                  <a:srgbClr val="0000FF"/>
                </a:solidFill>
              </a:rPr>
              <a:t> </a:t>
            </a:r>
            <a:r>
              <a:rPr lang="en-US" dirty="0" err="1">
                <a:solidFill>
                  <a:srgbClr val="0000FF"/>
                </a:solidFill>
              </a:rPr>
              <a:t>giữa</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a:t>
            </a:r>
          </a:p>
        </p:txBody>
      </p:sp>
      <p:sp>
        <p:nvSpPr>
          <p:cNvPr id="41990" name="Text Box 6"/>
          <p:cNvSpPr txBox="1">
            <a:spLocks noChangeArrowheads="1"/>
          </p:cNvSpPr>
          <p:nvPr/>
        </p:nvSpPr>
        <p:spPr bwMode="auto">
          <a:xfrm>
            <a:off x="381000" y="4708525"/>
            <a:ext cx="4038600" cy="396875"/>
          </a:xfrm>
          <a:prstGeom prst="rect">
            <a:avLst/>
          </a:prstGeom>
          <a:noFill/>
          <a:ln w="9525" algn="ctr">
            <a:noFill/>
            <a:miter lim="800000"/>
            <a:headEnd/>
            <a:tailEnd/>
          </a:ln>
          <a:effectLst/>
        </p:spPr>
        <p:txBody>
          <a:bodyPr>
            <a:spAutoFit/>
          </a:bodyPr>
          <a:lstStyle/>
          <a:p>
            <a:pPr marL="342900" indent="-342900"/>
            <a:r>
              <a:rPr lang="en-US" b="1">
                <a:solidFill>
                  <a:srgbClr val="0000FF"/>
                </a:solidFill>
              </a:rPr>
              <a:t>Bước 2.</a:t>
            </a:r>
            <a:r>
              <a:rPr lang="en-US">
                <a:solidFill>
                  <a:srgbClr val="0000FF"/>
                </a:solidFill>
              </a:rPr>
              <a:t> Giải phương trình</a:t>
            </a:r>
          </a:p>
        </p:txBody>
      </p:sp>
      <p:sp>
        <p:nvSpPr>
          <p:cNvPr id="41991" name="Text Box 7"/>
          <p:cNvSpPr txBox="1">
            <a:spLocks noChangeArrowheads="1"/>
          </p:cNvSpPr>
          <p:nvPr/>
        </p:nvSpPr>
        <p:spPr bwMode="auto">
          <a:xfrm>
            <a:off x="381000" y="5165725"/>
            <a:ext cx="4191000" cy="1311275"/>
          </a:xfrm>
          <a:prstGeom prst="rect">
            <a:avLst/>
          </a:prstGeom>
          <a:noFill/>
          <a:ln w="9525" algn="ctr">
            <a:noFill/>
            <a:miter lim="800000"/>
            <a:headEnd/>
            <a:tailEnd/>
          </a:ln>
          <a:effectLst/>
        </p:spPr>
        <p:txBody>
          <a:bodyPr>
            <a:spAutoFit/>
          </a:bodyPr>
          <a:lstStyle/>
          <a:p>
            <a:pPr marL="342900" indent="-342900"/>
            <a:r>
              <a:rPr lang="en-US" b="1">
                <a:solidFill>
                  <a:srgbClr val="0000FF"/>
                </a:solidFill>
              </a:rPr>
              <a:t>Bước 3.</a:t>
            </a:r>
            <a:r>
              <a:rPr lang="en-US">
                <a:solidFill>
                  <a:srgbClr val="0000FF"/>
                </a:solidFill>
              </a:rPr>
              <a:t> Trả lời: Kiểm tra xem các nghiệm của phương trình, nghiệm nào thoả mãn điều kiện của ẩn, nghiệm nào không, rồi kết luận.</a:t>
            </a:r>
          </a:p>
        </p:txBody>
      </p:sp>
      <p:grpSp>
        <p:nvGrpSpPr>
          <p:cNvPr id="41992" name="Group 8"/>
          <p:cNvGrpSpPr>
            <a:grpSpLocks/>
          </p:cNvGrpSpPr>
          <p:nvPr/>
        </p:nvGrpSpPr>
        <p:grpSpPr bwMode="auto">
          <a:xfrm>
            <a:off x="228600" y="152400"/>
            <a:ext cx="8991600" cy="685800"/>
            <a:chOff x="96" y="3552"/>
            <a:chExt cx="5664" cy="432"/>
          </a:xfrm>
        </p:grpSpPr>
        <p:sp>
          <p:nvSpPr>
            <p:cNvPr id="41993" name="AutoShape 9"/>
            <p:cNvSpPr>
              <a:spLocks noChangeArrowheads="1"/>
            </p:cNvSpPr>
            <p:nvPr/>
          </p:nvSpPr>
          <p:spPr bwMode="auto">
            <a:xfrm>
              <a:off x="480" y="3600"/>
              <a:ext cx="5136" cy="384"/>
            </a:xfrm>
            <a:prstGeom prst="roundRect">
              <a:avLst>
                <a:gd name="adj" fmla="val 16667"/>
              </a:avLst>
            </a:prstGeom>
            <a:gradFill rotWithShape="1">
              <a:gsLst>
                <a:gs pos="0">
                  <a:srgbClr val="FFFF89"/>
                </a:gs>
                <a:gs pos="100000">
                  <a:schemeClr val="bg1"/>
                </a:gs>
              </a:gsLst>
              <a:lin ang="0" scaled="1"/>
            </a:gradFill>
            <a:ln w="9525" algn="ctr">
              <a:solidFill>
                <a:srgbClr val="FFFFB9"/>
              </a:solidFill>
              <a:round/>
              <a:headEnd/>
              <a:tailEnd/>
            </a:ln>
            <a:effectLst/>
          </p:spPr>
          <p:txBody>
            <a:bodyPr anchor="ctr">
              <a:spAutoFit/>
            </a:bodyPr>
            <a:lstStyle/>
            <a:p>
              <a:endParaRPr lang="en-US"/>
            </a:p>
          </p:txBody>
        </p:sp>
        <p:pic>
          <p:nvPicPr>
            <p:cNvPr id="41994" name="Picture 10" descr="SugarwareZ-100"/>
            <p:cNvPicPr>
              <a:picLocks noChangeAspect="1" noChangeArrowheads="1"/>
            </p:cNvPicPr>
            <p:nvPr/>
          </p:nvPicPr>
          <p:blipFill>
            <a:blip r:embed="rId3"/>
            <a:srcRect/>
            <a:stretch>
              <a:fillRect/>
            </a:stretch>
          </p:blipFill>
          <p:spPr bwMode="auto">
            <a:xfrm>
              <a:off x="96" y="3552"/>
              <a:ext cx="396" cy="396"/>
            </a:xfrm>
            <a:prstGeom prst="rect">
              <a:avLst/>
            </a:prstGeom>
            <a:noFill/>
          </p:spPr>
        </p:pic>
        <p:sp>
          <p:nvSpPr>
            <p:cNvPr id="41995" name="Text Box 11"/>
            <p:cNvSpPr txBox="1">
              <a:spLocks noChangeArrowheads="1"/>
            </p:cNvSpPr>
            <p:nvPr/>
          </p:nvSpPr>
          <p:spPr bwMode="auto">
            <a:xfrm>
              <a:off x="432" y="3648"/>
              <a:ext cx="5328" cy="288"/>
            </a:xfrm>
            <a:prstGeom prst="rect">
              <a:avLst/>
            </a:prstGeom>
            <a:noFill/>
            <a:ln w="9525">
              <a:noFill/>
              <a:miter lim="800000"/>
              <a:headEnd/>
              <a:tailEnd/>
            </a:ln>
            <a:effectLst/>
          </p:spPr>
          <p:txBody>
            <a:bodyPr>
              <a:spAutoFit/>
            </a:bodyPr>
            <a:lstStyle/>
            <a:p>
              <a:r>
                <a:rPr lang="en-US" sz="2400" b="1" dirty="0">
                  <a:solidFill>
                    <a:srgbClr val="EF1D07"/>
                  </a:solidFill>
                </a:rPr>
                <a:t> </a:t>
              </a:r>
              <a:r>
                <a:rPr lang="en-US" sz="2400" b="1" dirty="0" err="1">
                  <a:solidFill>
                    <a:srgbClr val="EF1D07"/>
                  </a:solidFill>
                </a:rPr>
                <a:t>Tiết</a:t>
              </a:r>
              <a:r>
                <a:rPr lang="en-US" sz="2400" b="1" dirty="0">
                  <a:solidFill>
                    <a:srgbClr val="EF1D07"/>
                  </a:solidFill>
                </a:rPr>
                <a:t> </a:t>
              </a:r>
              <a:r>
                <a:rPr lang="en-US" sz="2400" b="1" dirty="0" smtClean="0">
                  <a:solidFill>
                    <a:srgbClr val="EF1D07"/>
                  </a:solidFill>
                </a:rPr>
                <a:t>50: </a:t>
              </a:r>
              <a:r>
                <a:rPr lang="en-US" sz="2400" b="1" dirty="0">
                  <a:solidFill>
                    <a:srgbClr val="EF1D07"/>
                  </a:solidFill>
                  <a:latin typeface="Bodoni MT" pitchFamily="18" charset="0"/>
                </a:rPr>
                <a:t>GIẢI BÀI TOÁN BẰNG CÁCH LẬP PHƯƠNG TRÌNH</a:t>
              </a:r>
              <a:r>
                <a:rPr lang="en-US" dirty="0">
                  <a:solidFill>
                    <a:srgbClr val="EF1D07"/>
                  </a:solidFill>
                </a:rPr>
                <a:t> </a:t>
              </a:r>
            </a:p>
          </p:txBody>
        </p:sp>
      </p:grpSp>
      <p:sp>
        <p:nvSpPr>
          <p:cNvPr id="42001" name="Text Box 17"/>
          <p:cNvSpPr txBox="1">
            <a:spLocks noChangeArrowheads="1"/>
          </p:cNvSpPr>
          <p:nvPr/>
        </p:nvSpPr>
        <p:spPr bwMode="auto">
          <a:xfrm>
            <a:off x="685800" y="838200"/>
            <a:ext cx="7696200" cy="396875"/>
          </a:xfrm>
          <a:prstGeom prst="rect">
            <a:avLst/>
          </a:prstGeom>
          <a:noFill/>
          <a:ln w="9525">
            <a:noFill/>
            <a:miter lim="800000"/>
            <a:headEnd/>
            <a:tailEnd/>
          </a:ln>
          <a:effectLst/>
        </p:spPr>
        <p:txBody>
          <a:bodyPr>
            <a:spAutoFit/>
          </a:bodyPr>
          <a:lstStyle/>
          <a:p>
            <a:r>
              <a:rPr lang="en-US" b="1">
                <a:solidFill>
                  <a:srgbClr val="F6007B"/>
                </a:solidFill>
              </a:rPr>
              <a:t>2. Ví dụ về giải bài toán bằng cách lập phương trình:</a:t>
            </a:r>
          </a:p>
        </p:txBody>
      </p:sp>
      <p:sp>
        <p:nvSpPr>
          <p:cNvPr id="42002" name="Line 18"/>
          <p:cNvSpPr>
            <a:spLocks noChangeShapeType="1"/>
          </p:cNvSpPr>
          <p:nvPr/>
        </p:nvSpPr>
        <p:spPr bwMode="auto">
          <a:xfrm>
            <a:off x="4572000" y="1752600"/>
            <a:ext cx="0" cy="4800600"/>
          </a:xfrm>
          <a:prstGeom prst="line">
            <a:avLst/>
          </a:prstGeom>
          <a:noFill/>
          <a:ln w="9525">
            <a:solidFill>
              <a:srgbClr val="FF3300"/>
            </a:solidFill>
            <a:round/>
            <a:headEnd/>
            <a:tailEnd/>
          </a:ln>
          <a:effectLst/>
        </p:spPr>
        <p:txBody>
          <a:bodyPr>
            <a:spAutoFit/>
          </a:bodyPr>
          <a:lstStyle/>
          <a:p>
            <a:endParaRPr lang="en-US"/>
          </a:p>
        </p:txBody>
      </p:sp>
      <p:sp>
        <p:nvSpPr>
          <p:cNvPr id="42003" name="Text Box 19"/>
          <p:cNvSpPr txBox="1">
            <a:spLocks noChangeArrowheads="1"/>
          </p:cNvSpPr>
          <p:nvPr/>
        </p:nvSpPr>
        <p:spPr bwMode="auto">
          <a:xfrm>
            <a:off x="4724400" y="2117725"/>
            <a:ext cx="4267200" cy="396875"/>
          </a:xfrm>
          <a:prstGeom prst="rect">
            <a:avLst/>
          </a:prstGeom>
          <a:noFill/>
          <a:ln w="9525" algn="ctr">
            <a:noFill/>
            <a:miter lim="800000"/>
            <a:headEnd/>
            <a:tailEnd/>
          </a:ln>
          <a:effectLst/>
        </p:spPr>
        <p:txBody>
          <a:bodyPr>
            <a:spAutoFit/>
          </a:bodyPr>
          <a:lstStyle/>
          <a:p>
            <a:pPr marL="342900" indent="-342900"/>
            <a:r>
              <a:rPr lang="en-US">
                <a:solidFill>
                  <a:srgbClr val="0000FF"/>
                </a:solidFill>
              </a:rPr>
              <a:t>Gọi x(con) là số gà. ĐK: x      N, x &lt; 36</a:t>
            </a:r>
          </a:p>
        </p:txBody>
      </p:sp>
      <p:graphicFrame>
        <p:nvGraphicFramePr>
          <p:cNvPr id="42004" name="Object 20"/>
          <p:cNvGraphicFramePr>
            <a:graphicFrameLocks noChangeAspect="1"/>
          </p:cNvGraphicFramePr>
          <p:nvPr/>
        </p:nvGraphicFramePr>
        <p:xfrm>
          <a:off x="7537450" y="2165350"/>
          <a:ext cx="292100" cy="292100"/>
        </p:xfrm>
        <a:graphic>
          <a:graphicData uri="http://schemas.openxmlformats.org/presentationml/2006/ole">
            <p:oleObj spid="_x0000_s42004" name="Equation" r:id="rId4" imgW="126720" imgH="126720" progId="Equation.DSMT4">
              <p:embed/>
            </p:oleObj>
          </a:graphicData>
        </a:graphic>
      </p:graphicFrame>
      <p:sp>
        <p:nvSpPr>
          <p:cNvPr id="42005" name="Text Box 21"/>
          <p:cNvSpPr txBox="1">
            <a:spLocks noChangeArrowheads="1"/>
          </p:cNvSpPr>
          <p:nvPr/>
        </p:nvSpPr>
        <p:spPr bwMode="auto">
          <a:xfrm>
            <a:off x="4953000" y="2651125"/>
            <a:ext cx="3733800" cy="1311275"/>
          </a:xfrm>
          <a:prstGeom prst="rect">
            <a:avLst/>
          </a:prstGeom>
          <a:noFill/>
          <a:ln w="9525" algn="ctr">
            <a:noFill/>
            <a:miter lim="800000"/>
            <a:headEnd/>
            <a:tailEnd/>
          </a:ln>
          <a:effectLst/>
        </p:spPr>
        <p:txBody>
          <a:bodyPr>
            <a:spAutoFit/>
          </a:bodyPr>
          <a:lstStyle/>
          <a:p>
            <a:pPr marL="342900" indent="-342900"/>
            <a:r>
              <a:rPr lang="en-US">
                <a:solidFill>
                  <a:srgbClr val="0000FF"/>
                </a:solidFill>
              </a:rPr>
              <a:t>Số chân gà là: 2x (chân)</a:t>
            </a:r>
          </a:p>
          <a:p>
            <a:pPr marL="342900" indent="-342900"/>
            <a:r>
              <a:rPr lang="en-US">
                <a:solidFill>
                  <a:srgbClr val="0000FF"/>
                </a:solidFill>
              </a:rPr>
              <a:t>Số chó là: 36 – x (con)</a:t>
            </a:r>
          </a:p>
          <a:p>
            <a:pPr marL="342900" indent="-342900"/>
            <a:r>
              <a:rPr lang="en-US">
                <a:solidFill>
                  <a:srgbClr val="0000FF"/>
                </a:solidFill>
              </a:rPr>
              <a:t>Số chân chó là: 4(36 – x) (chân)</a:t>
            </a:r>
          </a:p>
        </p:txBody>
      </p:sp>
      <p:sp>
        <p:nvSpPr>
          <p:cNvPr id="42006" name="Text Box 22"/>
          <p:cNvSpPr txBox="1">
            <a:spLocks noChangeArrowheads="1"/>
          </p:cNvSpPr>
          <p:nvPr/>
        </p:nvSpPr>
        <p:spPr bwMode="auto">
          <a:xfrm>
            <a:off x="5029200" y="3946525"/>
            <a:ext cx="3657600" cy="854075"/>
          </a:xfrm>
          <a:prstGeom prst="rect">
            <a:avLst/>
          </a:prstGeom>
          <a:noFill/>
          <a:ln w="9525" algn="ctr">
            <a:noFill/>
            <a:miter lim="800000"/>
            <a:headEnd/>
            <a:tailEnd/>
          </a:ln>
          <a:effectLst/>
        </p:spPr>
        <p:txBody>
          <a:bodyPr>
            <a:spAutoFit/>
          </a:bodyPr>
          <a:lstStyle/>
          <a:p>
            <a:pPr marL="342900" indent="-342900"/>
            <a:r>
              <a:rPr lang="en-US">
                <a:solidFill>
                  <a:srgbClr val="0000FF"/>
                </a:solidFill>
              </a:rPr>
              <a:t>Theo đề ta có phương trình:</a:t>
            </a:r>
          </a:p>
          <a:p>
            <a:pPr marL="342900" indent="-342900"/>
            <a:r>
              <a:rPr lang="en-US">
                <a:solidFill>
                  <a:srgbClr val="0000FF"/>
                </a:solidFill>
              </a:rPr>
              <a:t>       2x + 4(36 – x) = 100</a:t>
            </a:r>
          </a:p>
        </p:txBody>
      </p:sp>
      <p:sp>
        <p:nvSpPr>
          <p:cNvPr id="42007" name="Text Box 23"/>
          <p:cNvSpPr txBox="1">
            <a:spLocks noChangeArrowheads="1"/>
          </p:cNvSpPr>
          <p:nvPr/>
        </p:nvSpPr>
        <p:spPr bwMode="auto">
          <a:xfrm>
            <a:off x="5029200" y="4768850"/>
            <a:ext cx="3200400" cy="396875"/>
          </a:xfrm>
          <a:prstGeom prst="rect">
            <a:avLst/>
          </a:prstGeom>
          <a:noFill/>
          <a:ln w="9525" algn="ctr">
            <a:noFill/>
            <a:miter lim="800000"/>
            <a:headEnd/>
            <a:tailEnd/>
          </a:ln>
          <a:effectLst/>
        </p:spPr>
        <p:txBody>
          <a:bodyPr>
            <a:spAutoFit/>
          </a:bodyPr>
          <a:lstStyle/>
          <a:p>
            <a:pPr marL="342900" indent="-342900"/>
            <a:r>
              <a:rPr lang="en-US">
                <a:solidFill>
                  <a:srgbClr val="0000FF"/>
                </a:solidFill>
              </a:rPr>
              <a:t>Giải pt trên ta được x = 22</a:t>
            </a:r>
          </a:p>
        </p:txBody>
      </p:sp>
      <p:sp>
        <p:nvSpPr>
          <p:cNvPr id="42008" name="Text Box 24"/>
          <p:cNvSpPr txBox="1">
            <a:spLocks noChangeArrowheads="1"/>
          </p:cNvSpPr>
          <p:nvPr/>
        </p:nvSpPr>
        <p:spPr bwMode="auto">
          <a:xfrm>
            <a:off x="7772400" y="4765675"/>
            <a:ext cx="1219200" cy="396875"/>
          </a:xfrm>
          <a:prstGeom prst="rect">
            <a:avLst/>
          </a:prstGeom>
          <a:noFill/>
          <a:ln w="9525" algn="ctr">
            <a:noFill/>
            <a:miter lim="800000"/>
            <a:headEnd/>
            <a:tailEnd/>
          </a:ln>
          <a:effectLst/>
        </p:spPr>
        <p:txBody>
          <a:bodyPr>
            <a:spAutoFit/>
          </a:bodyPr>
          <a:lstStyle/>
          <a:p>
            <a:pPr marL="342900" indent="-342900"/>
            <a:r>
              <a:rPr lang="en-US">
                <a:solidFill>
                  <a:srgbClr val="0000FF"/>
                </a:solidFill>
              </a:rPr>
              <a:t>(thoả đk)</a:t>
            </a:r>
          </a:p>
        </p:txBody>
      </p:sp>
      <p:sp>
        <p:nvSpPr>
          <p:cNvPr id="42009" name="Text Box 25"/>
          <p:cNvSpPr txBox="1">
            <a:spLocks noChangeArrowheads="1"/>
          </p:cNvSpPr>
          <p:nvPr/>
        </p:nvSpPr>
        <p:spPr bwMode="auto">
          <a:xfrm>
            <a:off x="5029200" y="5318125"/>
            <a:ext cx="3886200" cy="854075"/>
          </a:xfrm>
          <a:prstGeom prst="rect">
            <a:avLst/>
          </a:prstGeom>
          <a:noFill/>
          <a:ln w="9525" algn="ctr">
            <a:noFill/>
            <a:miter lim="800000"/>
            <a:headEnd/>
            <a:tailEnd/>
          </a:ln>
          <a:effectLst/>
        </p:spPr>
        <p:txBody>
          <a:bodyPr>
            <a:spAutoFit/>
          </a:bodyPr>
          <a:lstStyle/>
          <a:p>
            <a:pPr marL="342900" indent="-342900"/>
            <a:r>
              <a:rPr lang="en-US">
                <a:solidFill>
                  <a:srgbClr val="0000FF"/>
                </a:solidFill>
              </a:rPr>
              <a:t>Vậy, Số gà là: 22 (con)</a:t>
            </a:r>
          </a:p>
          <a:p>
            <a:pPr marL="342900" indent="-342900"/>
            <a:r>
              <a:rPr lang="en-US">
                <a:solidFill>
                  <a:srgbClr val="0000FF"/>
                </a:solidFill>
              </a:rPr>
              <a:t>         Số chó là: 36 – 22 = 14 (con)</a:t>
            </a:r>
          </a:p>
        </p:txBody>
      </p:sp>
      <p:sp>
        <p:nvSpPr>
          <p:cNvPr id="42011" name="Rectangle 27"/>
          <p:cNvSpPr>
            <a:spLocks noChangeArrowheads="1"/>
          </p:cNvSpPr>
          <p:nvPr/>
        </p:nvSpPr>
        <p:spPr bwMode="auto">
          <a:xfrm>
            <a:off x="95250" y="152400"/>
            <a:ext cx="8915400" cy="6553200"/>
          </a:xfrm>
          <a:prstGeom prst="rect">
            <a:avLst/>
          </a:prstGeom>
          <a:noFill/>
          <a:ln w="38100" cmpd="dbl" algn="ctr">
            <a:solidFill>
              <a:srgbClr val="990099"/>
            </a:solidFill>
            <a:miter lim="800000"/>
            <a:headEnd/>
            <a:tailEnd/>
          </a:ln>
          <a:effectLst/>
        </p:spPr>
        <p:txBody>
          <a:bodyPr wrap="none" anchor="ctr">
            <a:spAutoFit/>
          </a:bodyPr>
          <a:lstStyle/>
          <a:p>
            <a:endParaRPr lang="en-US"/>
          </a:p>
        </p:txBody>
      </p:sp>
      <p:sp>
        <p:nvSpPr>
          <p:cNvPr id="20" name="TextBox 19"/>
          <p:cNvSpPr txBox="1"/>
          <p:nvPr/>
        </p:nvSpPr>
        <p:spPr>
          <a:xfrm>
            <a:off x="6019800" y="1600200"/>
            <a:ext cx="762000" cy="461665"/>
          </a:xfrm>
          <a:prstGeom prst="rect">
            <a:avLst/>
          </a:prstGeom>
          <a:noFill/>
        </p:spPr>
        <p:txBody>
          <a:bodyPr wrap="square" rtlCol="0">
            <a:spAutoFit/>
          </a:bodyPr>
          <a:lstStyle/>
          <a:p>
            <a:r>
              <a:rPr lang="en-US" sz="2400" dirty="0" err="1" smtClean="0"/>
              <a:t>Giải</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41989"/>
                                        </p:tgtEl>
                                        <p:attrNameLst>
                                          <p:attrName>style.visibility</p:attrName>
                                        </p:attrNameLst>
                                      </p:cBhvr>
                                      <p:to>
                                        <p:strVal val="visible"/>
                                      </p:to>
                                    </p:set>
                                    <p:animEffect transition="in" filter="fade">
                                      <p:cBhvr>
                                        <p:cTn id="7" dur="500"/>
                                        <p:tgtEl>
                                          <p:spTgt spid="41989"/>
                                        </p:tgtEl>
                                      </p:cBhvr>
                                    </p:animEffect>
                                    <p:anim calcmode="lin" valueType="num">
                                      <p:cBhvr>
                                        <p:cTn id="8" dur="500" fill="hold"/>
                                        <p:tgtEl>
                                          <p:spTgt spid="41989"/>
                                        </p:tgtEl>
                                        <p:attrNameLst>
                                          <p:attrName>ppt_x</p:attrName>
                                        </p:attrNameLst>
                                      </p:cBhvr>
                                      <p:tavLst>
                                        <p:tav tm="0">
                                          <p:val>
                                            <p:strVal val="#ppt_x-.1"/>
                                          </p:val>
                                        </p:tav>
                                        <p:tav tm="100000">
                                          <p:val>
                                            <p:strVal val="#ppt_x"/>
                                          </p:val>
                                        </p:tav>
                                      </p:tavLst>
                                    </p:anim>
                                    <p:anim calcmode="lin" valueType="num">
                                      <p:cBhvr>
                                        <p:cTn id="9" dur="500" fill="hold"/>
                                        <p:tgtEl>
                                          <p:spTgt spid="41989"/>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1990"/>
                                        </p:tgtEl>
                                        <p:attrNameLst>
                                          <p:attrName>style.visibility</p:attrName>
                                        </p:attrNameLst>
                                      </p:cBhvr>
                                      <p:to>
                                        <p:strVal val="visible"/>
                                      </p:to>
                                    </p:set>
                                    <p:anim calcmode="lin" valueType="num">
                                      <p:cBhvr>
                                        <p:cTn id="14" dur="500" fill="hold"/>
                                        <p:tgtEl>
                                          <p:spTgt spid="41990"/>
                                        </p:tgtEl>
                                        <p:attrNameLst>
                                          <p:attrName>ppt_x</p:attrName>
                                        </p:attrNameLst>
                                      </p:cBhvr>
                                      <p:tavLst>
                                        <p:tav tm="0">
                                          <p:val>
                                            <p:strVal val="#ppt_x-.2"/>
                                          </p:val>
                                        </p:tav>
                                        <p:tav tm="100000">
                                          <p:val>
                                            <p:strVal val="#ppt_x"/>
                                          </p:val>
                                        </p:tav>
                                      </p:tavLst>
                                    </p:anim>
                                    <p:anim calcmode="lin" valueType="num">
                                      <p:cBhvr>
                                        <p:cTn id="15" dur="500" fill="hold"/>
                                        <p:tgtEl>
                                          <p:spTgt spid="41990"/>
                                        </p:tgtEl>
                                        <p:attrNameLst>
                                          <p:attrName>ppt_y</p:attrName>
                                        </p:attrNameLst>
                                      </p:cBhvr>
                                      <p:tavLst>
                                        <p:tav tm="0">
                                          <p:val>
                                            <p:strVal val="#ppt_y"/>
                                          </p:val>
                                        </p:tav>
                                        <p:tav tm="100000">
                                          <p:val>
                                            <p:strVal val="#ppt_y"/>
                                          </p:val>
                                        </p:tav>
                                      </p:tavLst>
                                    </p:anim>
                                    <p:animEffect transition="in" filter="wipe(right)" prLst="gradientSize: 0.1">
                                      <p:cBhvr>
                                        <p:cTn id="16" dur="500"/>
                                        <p:tgtEl>
                                          <p:spTgt spid="41990"/>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41991"/>
                                        </p:tgtEl>
                                        <p:attrNameLst>
                                          <p:attrName>style.visibility</p:attrName>
                                        </p:attrNameLst>
                                      </p:cBhvr>
                                      <p:to>
                                        <p:strVal val="visible"/>
                                      </p:to>
                                    </p:set>
                                    <p:anim calcmode="lin" valueType="num">
                                      <p:cBhvr>
                                        <p:cTn id="21" dur="500" fill="hold"/>
                                        <p:tgtEl>
                                          <p:spTgt spid="41991"/>
                                        </p:tgtEl>
                                        <p:attrNameLst>
                                          <p:attrName>ppt_x</p:attrName>
                                        </p:attrNameLst>
                                      </p:cBhvr>
                                      <p:tavLst>
                                        <p:tav tm="0">
                                          <p:val>
                                            <p:strVal val="#ppt_x-.2"/>
                                          </p:val>
                                        </p:tav>
                                        <p:tav tm="100000">
                                          <p:val>
                                            <p:strVal val="#ppt_x"/>
                                          </p:val>
                                        </p:tav>
                                      </p:tavLst>
                                    </p:anim>
                                    <p:anim calcmode="lin" valueType="num">
                                      <p:cBhvr>
                                        <p:cTn id="22" dur="500" fill="hold"/>
                                        <p:tgtEl>
                                          <p:spTgt spid="41991"/>
                                        </p:tgtEl>
                                        <p:attrNameLst>
                                          <p:attrName>ppt_y</p:attrName>
                                        </p:attrNameLst>
                                      </p:cBhvr>
                                      <p:tavLst>
                                        <p:tav tm="0">
                                          <p:val>
                                            <p:strVal val="#ppt_y"/>
                                          </p:val>
                                        </p:tav>
                                        <p:tav tm="100000">
                                          <p:val>
                                            <p:strVal val="#ppt_y"/>
                                          </p:val>
                                        </p:tav>
                                      </p:tavLst>
                                    </p:anim>
                                    <p:animEffect transition="in" filter="wipe(right)" prLst="gradientSize: 0.1">
                                      <p:cBhvr>
                                        <p:cTn id="23" dur="500"/>
                                        <p:tgtEl>
                                          <p:spTgt spid="4199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1" nodeType="clickEffect">
                                  <p:stCondLst>
                                    <p:cond delay="0"/>
                                  </p:stCondLst>
                                  <p:childTnLst>
                                    <p:set>
                                      <p:cBhvr>
                                        <p:cTn id="32" dur="1" fill="hold">
                                          <p:stCondLst>
                                            <p:cond delay="0"/>
                                          </p:stCondLst>
                                        </p:cTn>
                                        <p:tgtEl>
                                          <p:spTgt spid="42003"/>
                                        </p:tgtEl>
                                        <p:attrNameLst>
                                          <p:attrName>style.visibility</p:attrName>
                                        </p:attrNameLst>
                                      </p:cBhvr>
                                      <p:to>
                                        <p:strVal val="visible"/>
                                      </p:to>
                                    </p:set>
                                    <p:animEffect transition="in" filter="wipe(left)">
                                      <p:cBhvr>
                                        <p:cTn id="33" dur="500"/>
                                        <p:tgtEl>
                                          <p:spTgt spid="42003"/>
                                        </p:tgtEl>
                                      </p:cBhvr>
                                    </p:animEffect>
                                  </p:childTnLst>
                                </p:cTn>
                              </p:par>
                              <p:par>
                                <p:cTn id="34" presetID="6" presetClass="entr" presetSubtype="16" fill="hold" nodeType="withEffect">
                                  <p:stCondLst>
                                    <p:cond delay="0"/>
                                  </p:stCondLst>
                                  <p:childTnLst>
                                    <p:set>
                                      <p:cBhvr>
                                        <p:cTn id="35" dur="1" fill="hold">
                                          <p:stCondLst>
                                            <p:cond delay="0"/>
                                          </p:stCondLst>
                                        </p:cTn>
                                        <p:tgtEl>
                                          <p:spTgt spid="42004"/>
                                        </p:tgtEl>
                                        <p:attrNameLst>
                                          <p:attrName>style.visibility</p:attrName>
                                        </p:attrNameLst>
                                      </p:cBhvr>
                                      <p:to>
                                        <p:strVal val="visible"/>
                                      </p:to>
                                    </p:set>
                                    <p:animEffect transition="in" filter="circle(in)">
                                      <p:cBhvr>
                                        <p:cTn id="36" dur="500"/>
                                        <p:tgtEl>
                                          <p:spTgt spid="42004"/>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2005"/>
                                        </p:tgtEl>
                                        <p:attrNameLst>
                                          <p:attrName>style.visibility</p:attrName>
                                        </p:attrNameLst>
                                      </p:cBhvr>
                                      <p:to>
                                        <p:strVal val="visible"/>
                                      </p:to>
                                    </p:set>
                                    <p:animEffect transition="in" filter="dissolve">
                                      <p:cBhvr>
                                        <p:cTn id="41" dur="500"/>
                                        <p:tgtEl>
                                          <p:spTgt spid="42005"/>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42006"/>
                                        </p:tgtEl>
                                        <p:attrNameLst>
                                          <p:attrName>style.visibility</p:attrName>
                                        </p:attrNameLst>
                                      </p:cBhvr>
                                      <p:to>
                                        <p:strVal val="visible"/>
                                      </p:to>
                                    </p:set>
                                    <p:animEffect transition="in" filter="dissolve">
                                      <p:cBhvr>
                                        <p:cTn id="46" dur="500"/>
                                        <p:tgtEl>
                                          <p:spTgt spid="42006"/>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42007"/>
                                        </p:tgtEl>
                                        <p:attrNameLst>
                                          <p:attrName>style.visibility</p:attrName>
                                        </p:attrNameLst>
                                      </p:cBhvr>
                                      <p:to>
                                        <p:strVal val="visible"/>
                                      </p:to>
                                    </p:set>
                                    <p:animEffect transition="in" filter="dissolve">
                                      <p:cBhvr>
                                        <p:cTn id="51" dur="500"/>
                                        <p:tgtEl>
                                          <p:spTgt spid="42007"/>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42008"/>
                                        </p:tgtEl>
                                        <p:attrNameLst>
                                          <p:attrName>style.visibility</p:attrName>
                                        </p:attrNameLst>
                                      </p:cBhvr>
                                      <p:to>
                                        <p:strVal val="visible"/>
                                      </p:to>
                                    </p:set>
                                    <p:anim calcmode="lin" valueType="num">
                                      <p:cBhvr additive="base">
                                        <p:cTn id="56" dur="500" fill="hold"/>
                                        <p:tgtEl>
                                          <p:spTgt spid="42008"/>
                                        </p:tgtEl>
                                        <p:attrNameLst>
                                          <p:attrName>ppt_x</p:attrName>
                                        </p:attrNameLst>
                                      </p:cBhvr>
                                      <p:tavLst>
                                        <p:tav tm="0">
                                          <p:val>
                                            <p:strVal val="1+#ppt_w/2"/>
                                          </p:val>
                                        </p:tav>
                                        <p:tav tm="100000">
                                          <p:val>
                                            <p:strVal val="#ppt_x"/>
                                          </p:val>
                                        </p:tav>
                                      </p:tavLst>
                                    </p:anim>
                                    <p:anim calcmode="lin" valueType="num">
                                      <p:cBhvr additive="base">
                                        <p:cTn id="57" dur="500" fill="hold"/>
                                        <p:tgtEl>
                                          <p:spTgt spid="42008"/>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2009"/>
                                        </p:tgtEl>
                                        <p:attrNameLst>
                                          <p:attrName>style.visibility</p:attrName>
                                        </p:attrNameLst>
                                      </p:cBhvr>
                                      <p:to>
                                        <p:strVal val="visible"/>
                                      </p:to>
                                    </p:set>
                                    <p:animEffect transition="in" filter="dissolve">
                                      <p:cBhvr>
                                        <p:cTn id="62" dur="500"/>
                                        <p:tgtEl>
                                          <p:spTgt spid="42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P spid="42003" grpId="1"/>
      <p:bldP spid="42005" grpId="0"/>
      <p:bldP spid="42006" grpId="0"/>
      <p:bldP spid="42007" grpId="0"/>
      <p:bldP spid="42008" grpId="0"/>
      <p:bldP spid="4200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762000" y="1066800"/>
            <a:ext cx="7086600" cy="396875"/>
          </a:xfrm>
          <a:prstGeom prst="rect">
            <a:avLst/>
          </a:prstGeom>
          <a:noFill/>
          <a:ln w="9525" algn="ctr">
            <a:noFill/>
            <a:miter lim="800000"/>
            <a:headEnd/>
            <a:tailEnd/>
          </a:ln>
          <a:effectLst/>
        </p:spPr>
        <p:txBody>
          <a:bodyPr>
            <a:spAutoFit/>
          </a:bodyPr>
          <a:lstStyle/>
          <a:p>
            <a:pPr marL="342900" indent="-342900"/>
            <a:r>
              <a:rPr lang="en-US" b="1" dirty="0" err="1">
                <a:solidFill>
                  <a:srgbClr val="F6007B"/>
                </a:solidFill>
              </a:rPr>
              <a:t>Tóm</a:t>
            </a:r>
            <a:r>
              <a:rPr lang="en-US" b="1" dirty="0">
                <a:solidFill>
                  <a:srgbClr val="F6007B"/>
                </a:solidFill>
              </a:rPr>
              <a:t> </a:t>
            </a:r>
            <a:r>
              <a:rPr lang="en-US" b="1" dirty="0" err="1">
                <a:solidFill>
                  <a:srgbClr val="F6007B"/>
                </a:solidFill>
              </a:rPr>
              <a:t>tắt</a:t>
            </a:r>
            <a:r>
              <a:rPr lang="en-US" b="1" dirty="0">
                <a:solidFill>
                  <a:srgbClr val="F6007B"/>
                </a:solidFill>
              </a:rPr>
              <a:t> </a:t>
            </a:r>
            <a:r>
              <a:rPr lang="en-US" b="1" dirty="0" err="1">
                <a:solidFill>
                  <a:srgbClr val="F6007B"/>
                </a:solidFill>
              </a:rPr>
              <a:t>các</a:t>
            </a:r>
            <a:r>
              <a:rPr lang="en-US" b="1" dirty="0">
                <a:solidFill>
                  <a:srgbClr val="F6007B"/>
                </a:solidFill>
              </a:rPr>
              <a:t> </a:t>
            </a:r>
            <a:r>
              <a:rPr lang="en-US" b="1" dirty="0" err="1">
                <a:solidFill>
                  <a:srgbClr val="F6007B"/>
                </a:solidFill>
              </a:rPr>
              <a:t>bước</a:t>
            </a:r>
            <a:r>
              <a:rPr lang="en-US" b="1" dirty="0">
                <a:solidFill>
                  <a:srgbClr val="F6007B"/>
                </a:solidFill>
              </a:rPr>
              <a:t> </a:t>
            </a:r>
            <a:r>
              <a:rPr lang="en-US" b="1" dirty="0" err="1">
                <a:solidFill>
                  <a:srgbClr val="F6007B"/>
                </a:solidFill>
              </a:rPr>
              <a:t>giải</a:t>
            </a:r>
            <a:r>
              <a:rPr lang="en-US" b="1" dirty="0">
                <a:solidFill>
                  <a:srgbClr val="F6007B"/>
                </a:solidFill>
              </a:rPr>
              <a:t> </a:t>
            </a:r>
            <a:r>
              <a:rPr lang="en-US" b="1" dirty="0" err="1">
                <a:solidFill>
                  <a:srgbClr val="F6007B"/>
                </a:solidFill>
              </a:rPr>
              <a:t>bài</a:t>
            </a:r>
            <a:r>
              <a:rPr lang="en-US" b="1" dirty="0">
                <a:solidFill>
                  <a:srgbClr val="F6007B"/>
                </a:solidFill>
              </a:rPr>
              <a:t> </a:t>
            </a:r>
            <a:r>
              <a:rPr lang="en-US" b="1" dirty="0" err="1">
                <a:solidFill>
                  <a:srgbClr val="F6007B"/>
                </a:solidFill>
              </a:rPr>
              <a:t>toán</a:t>
            </a:r>
            <a:r>
              <a:rPr lang="en-US" b="1" dirty="0">
                <a:solidFill>
                  <a:srgbClr val="F6007B"/>
                </a:solidFill>
              </a:rPr>
              <a:t> </a:t>
            </a:r>
            <a:r>
              <a:rPr lang="en-US" b="1" dirty="0" err="1">
                <a:solidFill>
                  <a:srgbClr val="F6007B"/>
                </a:solidFill>
              </a:rPr>
              <a:t>bằng</a:t>
            </a:r>
            <a:r>
              <a:rPr lang="en-US" b="1" dirty="0">
                <a:solidFill>
                  <a:srgbClr val="F6007B"/>
                </a:solidFill>
              </a:rPr>
              <a:t> </a:t>
            </a:r>
            <a:r>
              <a:rPr lang="en-US" b="1" dirty="0" err="1">
                <a:solidFill>
                  <a:srgbClr val="F6007B"/>
                </a:solidFill>
              </a:rPr>
              <a:t>cách</a:t>
            </a:r>
            <a:r>
              <a:rPr lang="en-US" b="1" dirty="0">
                <a:solidFill>
                  <a:srgbClr val="F6007B"/>
                </a:solidFill>
              </a:rPr>
              <a:t> </a:t>
            </a:r>
            <a:r>
              <a:rPr lang="en-US" b="1" dirty="0" err="1">
                <a:solidFill>
                  <a:srgbClr val="F6007B"/>
                </a:solidFill>
              </a:rPr>
              <a:t>lập</a:t>
            </a:r>
            <a:r>
              <a:rPr lang="en-US" b="1" dirty="0">
                <a:solidFill>
                  <a:srgbClr val="F6007B"/>
                </a:solidFill>
              </a:rPr>
              <a:t> </a:t>
            </a:r>
            <a:r>
              <a:rPr lang="en-US" b="1" dirty="0" err="1">
                <a:solidFill>
                  <a:srgbClr val="F6007B"/>
                </a:solidFill>
              </a:rPr>
              <a:t>phương</a:t>
            </a:r>
            <a:r>
              <a:rPr lang="en-US" b="1" dirty="0">
                <a:solidFill>
                  <a:srgbClr val="F6007B"/>
                </a:solidFill>
              </a:rPr>
              <a:t> </a:t>
            </a:r>
            <a:r>
              <a:rPr lang="en-US" b="1" dirty="0" err="1">
                <a:solidFill>
                  <a:srgbClr val="F6007B"/>
                </a:solidFill>
              </a:rPr>
              <a:t>trình</a:t>
            </a:r>
            <a:r>
              <a:rPr lang="en-US" b="1" dirty="0">
                <a:solidFill>
                  <a:srgbClr val="F6007B"/>
                </a:solidFill>
              </a:rPr>
              <a:t>:</a:t>
            </a:r>
          </a:p>
        </p:txBody>
      </p:sp>
      <p:sp>
        <p:nvSpPr>
          <p:cNvPr id="43011" name="Text Box 3"/>
          <p:cNvSpPr txBox="1">
            <a:spLocks noChangeArrowheads="1"/>
          </p:cNvSpPr>
          <p:nvPr/>
        </p:nvSpPr>
        <p:spPr bwMode="auto">
          <a:xfrm>
            <a:off x="381000" y="1524000"/>
            <a:ext cx="3962400" cy="2987675"/>
          </a:xfrm>
          <a:prstGeom prst="rect">
            <a:avLst/>
          </a:prstGeom>
          <a:noFill/>
          <a:ln w="9525" algn="ctr">
            <a:noFill/>
            <a:miter lim="800000"/>
            <a:headEnd/>
            <a:tailEnd/>
          </a:ln>
          <a:effectLst/>
        </p:spPr>
        <p:txBody>
          <a:bodyPr>
            <a:spAutoFit/>
          </a:bodyPr>
          <a:lstStyle/>
          <a:p>
            <a:pPr marL="342900" indent="-342900"/>
            <a:r>
              <a:rPr lang="en-US" b="1" dirty="0" err="1">
                <a:solidFill>
                  <a:srgbClr val="0000FF"/>
                </a:solidFill>
              </a:rPr>
              <a:t>Bước</a:t>
            </a:r>
            <a:r>
              <a:rPr lang="en-US" b="1" dirty="0">
                <a:solidFill>
                  <a:srgbClr val="0000FF"/>
                </a:solidFill>
              </a:rPr>
              <a:t> 1.</a:t>
            </a:r>
            <a:r>
              <a:rPr lang="en-US" dirty="0"/>
              <a:t> </a:t>
            </a:r>
            <a:r>
              <a:rPr lang="en-US" dirty="0" err="1">
                <a:solidFill>
                  <a:srgbClr val="0000FF"/>
                </a:solidFill>
              </a:rPr>
              <a:t>Lập</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a:t>
            </a:r>
          </a:p>
          <a:p>
            <a:pPr lvl="1">
              <a:buFontTx/>
              <a:buChar char="•"/>
            </a:pPr>
            <a:r>
              <a:rPr lang="en-US" dirty="0" err="1">
                <a:solidFill>
                  <a:srgbClr val="0000FF"/>
                </a:solidFill>
              </a:rPr>
              <a:t>Chọn</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và</a:t>
            </a:r>
            <a:r>
              <a:rPr lang="en-US" dirty="0">
                <a:solidFill>
                  <a:srgbClr val="0000FF"/>
                </a:solidFill>
              </a:rPr>
              <a:t> </a:t>
            </a:r>
            <a:r>
              <a:rPr lang="en-US" dirty="0" err="1">
                <a:solidFill>
                  <a:srgbClr val="0000FF"/>
                </a:solidFill>
              </a:rPr>
              <a:t>đặt</a:t>
            </a:r>
            <a:r>
              <a:rPr lang="en-US" dirty="0">
                <a:solidFill>
                  <a:srgbClr val="0000FF"/>
                </a:solidFill>
              </a:rPr>
              <a:t> </a:t>
            </a:r>
            <a:r>
              <a:rPr lang="en-US" dirty="0" err="1">
                <a:solidFill>
                  <a:srgbClr val="0000FF"/>
                </a:solidFill>
              </a:rPr>
              <a:t>diều</a:t>
            </a:r>
            <a:r>
              <a:rPr lang="en-US" dirty="0">
                <a:solidFill>
                  <a:srgbClr val="0000FF"/>
                </a:solidFill>
              </a:rPr>
              <a:t> </a:t>
            </a:r>
            <a:r>
              <a:rPr lang="en-US" dirty="0" err="1">
                <a:solidFill>
                  <a:srgbClr val="0000FF"/>
                </a:solidFill>
              </a:rPr>
              <a:t>kiện</a:t>
            </a:r>
            <a:r>
              <a:rPr lang="en-US" dirty="0">
                <a:solidFill>
                  <a:srgbClr val="0000FF"/>
                </a:solidFill>
              </a:rPr>
              <a:t> </a:t>
            </a:r>
            <a:r>
              <a:rPr lang="en-US" dirty="0" err="1">
                <a:solidFill>
                  <a:srgbClr val="0000FF"/>
                </a:solidFill>
              </a:rPr>
              <a:t>thích</a:t>
            </a:r>
            <a:r>
              <a:rPr lang="en-US" dirty="0">
                <a:solidFill>
                  <a:srgbClr val="0000FF"/>
                </a:solidFill>
              </a:rPr>
              <a:t> </a:t>
            </a:r>
            <a:r>
              <a:rPr lang="en-US" dirty="0" err="1">
                <a:solidFill>
                  <a:srgbClr val="0000FF"/>
                </a:solidFill>
              </a:rPr>
              <a:t>hợp</a:t>
            </a:r>
            <a:r>
              <a:rPr lang="en-US" dirty="0">
                <a:solidFill>
                  <a:srgbClr val="0000FF"/>
                </a:solidFill>
              </a:rPr>
              <a:t> </a:t>
            </a:r>
            <a:r>
              <a:rPr lang="en-US" dirty="0" err="1">
                <a:solidFill>
                  <a:srgbClr val="0000FF"/>
                </a:solidFill>
              </a:rPr>
              <a:t>cho</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số</a:t>
            </a:r>
            <a:r>
              <a:rPr lang="en-US" dirty="0">
                <a:solidFill>
                  <a:srgbClr val="0000FF"/>
                </a:solidFill>
              </a:rPr>
              <a:t>;</a:t>
            </a:r>
          </a:p>
          <a:p>
            <a:pPr lvl="1">
              <a:buFontTx/>
              <a:buChar char="•"/>
            </a:pPr>
            <a:r>
              <a:rPr lang="en-US" dirty="0" err="1">
                <a:solidFill>
                  <a:srgbClr val="0000FF"/>
                </a:solidFill>
              </a:rPr>
              <a:t>Biểu</a:t>
            </a:r>
            <a:r>
              <a:rPr lang="en-US" dirty="0">
                <a:solidFill>
                  <a:srgbClr val="0000FF"/>
                </a:solidFill>
              </a:rPr>
              <a:t> </a:t>
            </a:r>
            <a:r>
              <a:rPr lang="en-US" dirty="0" err="1">
                <a:solidFill>
                  <a:srgbClr val="0000FF"/>
                </a:solidFill>
              </a:rPr>
              <a:t>diễn</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 </a:t>
            </a:r>
            <a:r>
              <a:rPr lang="en-US" dirty="0" err="1">
                <a:solidFill>
                  <a:srgbClr val="0000FF"/>
                </a:solidFill>
              </a:rPr>
              <a:t>chưa</a:t>
            </a:r>
            <a:r>
              <a:rPr lang="en-US" dirty="0">
                <a:solidFill>
                  <a:srgbClr val="0000FF"/>
                </a:solidFill>
              </a:rPr>
              <a:t> </a:t>
            </a:r>
            <a:r>
              <a:rPr lang="en-US" dirty="0" err="1">
                <a:solidFill>
                  <a:srgbClr val="0000FF"/>
                </a:solidFill>
              </a:rPr>
              <a:t>biết</a:t>
            </a:r>
            <a:r>
              <a:rPr lang="en-US" dirty="0">
                <a:solidFill>
                  <a:srgbClr val="0000FF"/>
                </a:solidFill>
              </a:rPr>
              <a:t> </a:t>
            </a:r>
            <a:r>
              <a:rPr lang="en-US" dirty="0" err="1">
                <a:solidFill>
                  <a:srgbClr val="0000FF"/>
                </a:solidFill>
              </a:rPr>
              <a:t>theo</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và</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 </a:t>
            </a:r>
            <a:r>
              <a:rPr lang="en-US" dirty="0" err="1">
                <a:solidFill>
                  <a:srgbClr val="0000FF"/>
                </a:solidFill>
              </a:rPr>
              <a:t>đã</a:t>
            </a:r>
            <a:r>
              <a:rPr lang="en-US" dirty="0">
                <a:solidFill>
                  <a:srgbClr val="0000FF"/>
                </a:solidFill>
              </a:rPr>
              <a:t> </a:t>
            </a:r>
            <a:r>
              <a:rPr lang="en-US" dirty="0" err="1">
                <a:solidFill>
                  <a:srgbClr val="0000FF"/>
                </a:solidFill>
              </a:rPr>
              <a:t>biết</a:t>
            </a:r>
            <a:r>
              <a:rPr lang="en-US" dirty="0">
                <a:solidFill>
                  <a:srgbClr val="0000FF"/>
                </a:solidFill>
              </a:rPr>
              <a:t>;</a:t>
            </a:r>
          </a:p>
          <a:p>
            <a:pPr lvl="1">
              <a:buFontTx/>
              <a:buChar char="•"/>
            </a:pPr>
            <a:r>
              <a:rPr lang="en-US" dirty="0" err="1">
                <a:solidFill>
                  <a:srgbClr val="0000FF"/>
                </a:solidFill>
              </a:rPr>
              <a:t>Lập</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 </a:t>
            </a:r>
            <a:r>
              <a:rPr lang="en-US" dirty="0" err="1">
                <a:solidFill>
                  <a:srgbClr val="0000FF"/>
                </a:solidFill>
              </a:rPr>
              <a:t>biểu</a:t>
            </a:r>
            <a:r>
              <a:rPr lang="en-US" dirty="0">
                <a:solidFill>
                  <a:srgbClr val="0000FF"/>
                </a:solidFill>
              </a:rPr>
              <a:t> </a:t>
            </a:r>
            <a:r>
              <a:rPr lang="en-US" dirty="0" err="1">
                <a:solidFill>
                  <a:srgbClr val="0000FF"/>
                </a:solidFill>
              </a:rPr>
              <a:t>thị</a:t>
            </a:r>
            <a:r>
              <a:rPr lang="en-US" dirty="0">
                <a:solidFill>
                  <a:srgbClr val="0000FF"/>
                </a:solidFill>
              </a:rPr>
              <a:t> </a:t>
            </a:r>
            <a:r>
              <a:rPr lang="en-US" dirty="0" err="1">
                <a:solidFill>
                  <a:srgbClr val="0000FF"/>
                </a:solidFill>
              </a:rPr>
              <a:t>mối</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hệ</a:t>
            </a:r>
            <a:r>
              <a:rPr lang="en-US" dirty="0">
                <a:solidFill>
                  <a:srgbClr val="0000FF"/>
                </a:solidFill>
              </a:rPr>
              <a:t> </a:t>
            </a:r>
            <a:r>
              <a:rPr lang="en-US" dirty="0" err="1">
                <a:solidFill>
                  <a:srgbClr val="0000FF"/>
                </a:solidFill>
              </a:rPr>
              <a:t>giữa</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đại</a:t>
            </a:r>
            <a:r>
              <a:rPr lang="en-US" dirty="0">
                <a:solidFill>
                  <a:srgbClr val="0000FF"/>
                </a:solidFill>
              </a:rPr>
              <a:t> </a:t>
            </a:r>
            <a:r>
              <a:rPr lang="en-US" dirty="0" err="1">
                <a:solidFill>
                  <a:srgbClr val="0000FF"/>
                </a:solidFill>
              </a:rPr>
              <a:t>lượng</a:t>
            </a:r>
            <a:r>
              <a:rPr lang="en-US" dirty="0">
                <a:solidFill>
                  <a:srgbClr val="0000FF"/>
                </a:solidFill>
              </a:rPr>
              <a:t>.</a:t>
            </a:r>
          </a:p>
        </p:txBody>
      </p:sp>
      <p:sp>
        <p:nvSpPr>
          <p:cNvPr id="43012" name="Text Box 4"/>
          <p:cNvSpPr txBox="1">
            <a:spLocks noChangeArrowheads="1"/>
          </p:cNvSpPr>
          <p:nvPr/>
        </p:nvSpPr>
        <p:spPr bwMode="auto">
          <a:xfrm>
            <a:off x="381000" y="4556125"/>
            <a:ext cx="4038600" cy="396875"/>
          </a:xfrm>
          <a:prstGeom prst="rect">
            <a:avLst/>
          </a:prstGeom>
          <a:noFill/>
          <a:ln w="9525" algn="ctr">
            <a:noFill/>
            <a:miter lim="800000"/>
            <a:headEnd/>
            <a:tailEnd/>
          </a:ln>
          <a:effectLst/>
        </p:spPr>
        <p:txBody>
          <a:bodyPr>
            <a:spAutoFit/>
          </a:bodyPr>
          <a:lstStyle/>
          <a:p>
            <a:pPr marL="342900" indent="-342900"/>
            <a:r>
              <a:rPr lang="en-US" b="1">
                <a:solidFill>
                  <a:srgbClr val="0000FF"/>
                </a:solidFill>
              </a:rPr>
              <a:t>Bước 2.</a:t>
            </a:r>
            <a:r>
              <a:rPr lang="en-US">
                <a:solidFill>
                  <a:srgbClr val="0000FF"/>
                </a:solidFill>
              </a:rPr>
              <a:t> Giải phương trình</a:t>
            </a:r>
          </a:p>
        </p:txBody>
      </p:sp>
      <p:sp>
        <p:nvSpPr>
          <p:cNvPr id="43013" name="Text Box 5"/>
          <p:cNvSpPr txBox="1">
            <a:spLocks noChangeArrowheads="1"/>
          </p:cNvSpPr>
          <p:nvPr/>
        </p:nvSpPr>
        <p:spPr bwMode="auto">
          <a:xfrm>
            <a:off x="381000" y="5029200"/>
            <a:ext cx="4191000" cy="1311275"/>
          </a:xfrm>
          <a:prstGeom prst="rect">
            <a:avLst/>
          </a:prstGeom>
          <a:noFill/>
          <a:ln w="9525" algn="ctr">
            <a:noFill/>
            <a:miter lim="800000"/>
            <a:headEnd/>
            <a:tailEnd/>
          </a:ln>
          <a:effectLst/>
        </p:spPr>
        <p:txBody>
          <a:bodyPr>
            <a:spAutoFit/>
          </a:bodyPr>
          <a:lstStyle/>
          <a:p>
            <a:pPr marL="342900" indent="-342900"/>
            <a:r>
              <a:rPr lang="en-US" b="1" dirty="0" err="1">
                <a:solidFill>
                  <a:srgbClr val="0000FF"/>
                </a:solidFill>
              </a:rPr>
              <a:t>Bước</a:t>
            </a:r>
            <a:r>
              <a:rPr lang="en-US" b="1" dirty="0">
                <a:solidFill>
                  <a:srgbClr val="0000FF"/>
                </a:solidFill>
              </a:rPr>
              <a:t> 3.</a:t>
            </a:r>
            <a:r>
              <a:rPr lang="en-US" dirty="0">
                <a:solidFill>
                  <a:srgbClr val="0000FF"/>
                </a:solidFill>
              </a:rPr>
              <a:t> </a:t>
            </a:r>
            <a:r>
              <a:rPr lang="en-US" dirty="0" err="1">
                <a:solidFill>
                  <a:srgbClr val="0000FF"/>
                </a:solidFill>
              </a:rPr>
              <a:t>Trả</a:t>
            </a:r>
            <a:r>
              <a:rPr lang="en-US" dirty="0">
                <a:solidFill>
                  <a:srgbClr val="0000FF"/>
                </a:solidFill>
              </a:rPr>
              <a:t> </a:t>
            </a:r>
            <a:r>
              <a:rPr lang="en-US" dirty="0" err="1">
                <a:solidFill>
                  <a:srgbClr val="0000FF"/>
                </a:solidFill>
              </a:rPr>
              <a:t>lời</a:t>
            </a:r>
            <a:r>
              <a:rPr lang="en-US" dirty="0">
                <a:solidFill>
                  <a:srgbClr val="0000FF"/>
                </a:solidFill>
              </a:rPr>
              <a:t>: </a:t>
            </a:r>
            <a:r>
              <a:rPr lang="en-US" dirty="0" err="1">
                <a:solidFill>
                  <a:srgbClr val="0000FF"/>
                </a:solidFill>
              </a:rPr>
              <a:t>Kiểm</a:t>
            </a:r>
            <a:r>
              <a:rPr lang="en-US" dirty="0">
                <a:solidFill>
                  <a:srgbClr val="0000FF"/>
                </a:solidFill>
              </a:rPr>
              <a:t> </a:t>
            </a:r>
            <a:r>
              <a:rPr lang="en-US" dirty="0" err="1">
                <a:solidFill>
                  <a:srgbClr val="0000FF"/>
                </a:solidFill>
              </a:rPr>
              <a:t>tra</a:t>
            </a:r>
            <a:r>
              <a:rPr lang="en-US" dirty="0">
                <a:solidFill>
                  <a:srgbClr val="0000FF"/>
                </a:solidFill>
              </a:rPr>
              <a:t> </a:t>
            </a:r>
            <a:r>
              <a:rPr lang="en-US" dirty="0" err="1">
                <a:solidFill>
                  <a:srgbClr val="0000FF"/>
                </a:solidFill>
              </a:rPr>
              <a:t>xem</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nghiệm</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 </a:t>
            </a:r>
            <a:r>
              <a:rPr lang="en-US" dirty="0" err="1">
                <a:solidFill>
                  <a:srgbClr val="0000FF"/>
                </a:solidFill>
              </a:rPr>
              <a:t>nghiệm</a:t>
            </a:r>
            <a:r>
              <a:rPr lang="en-US" dirty="0">
                <a:solidFill>
                  <a:srgbClr val="0000FF"/>
                </a:solidFill>
              </a:rPr>
              <a:t> </a:t>
            </a:r>
            <a:r>
              <a:rPr lang="en-US" dirty="0" err="1">
                <a:solidFill>
                  <a:srgbClr val="0000FF"/>
                </a:solidFill>
              </a:rPr>
              <a:t>nào</a:t>
            </a:r>
            <a:r>
              <a:rPr lang="en-US" dirty="0">
                <a:solidFill>
                  <a:srgbClr val="0000FF"/>
                </a:solidFill>
              </a:rPr>
              <a:t> </a:t>
            </a:r>
            <a:r>
              <a:rPr lang="en-US" dirty="0" err="1">
                <a:solidFill>
                  <a:srgbClr val="0000FF"/>
                </a:solidFill>
              </a:rPr>
              <a:t>thoả</a:t>
            </a:r>
            <a:r>
              <a:rPr lang="en-US" dirty="0">
                <a:solidFill>
                  <a:srgbClr val="0000FF"/>
                </a:solidFill>
              </a:rPr>
              <a:t> </a:t>
            </a:r>
            <a:r>
              <a:rPr lang="en-US" dirty="0" err="1">
                <a:solidFill>
                  <a:srgbClr val="0000FF"/>
                </a:solidFill>
              </a:rPr>
              <a:t>mãn</a:t>
            </a:r>
            <a:r>
              <a:rPr lang="en-US" dirty="0">
                <a:solidFill>
                  <a:srgbClr val="0000FF"/>
                </a:solidFill>
              </a:rPr>
              <a:t> </a:t>
            </a:r>
            <a:r>
              <a:rPr lang="en-US" dirty="0" err="1">
                <a:solidFill>
                  <a:srgbClr val="0000FF"/>
                </a:solidFill>
              </a:rPr>
              <a:t>điều</a:t>
            </a:r>
            <a:r>
              <a:rPr lang="en-US" dirty="0">
                <a:solidFill>
                  <a:srgbClr val="0000FF"/>
                </a:solidFill>
              </a:rPr>
              <a:t> </a:t>
            </a:r>
            <a:r>
              <a:rPr lang="en-US" dirty="0" err="1">
                <a:solidFill>
                  <a:srgbClr val="0000FF"/>
                </a:solidFill>
              </a:rPr>
              <a:t>kiện</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ẩn</a:t>
            </a:r>
            <a:r>
              <a:rPr lang="en-US" dirty="0">
                <a:solidFill>
                  <a:srgbClr val="0000FF"/>
                </a:solidFill>
              </a:rPr>
              <a:t>, </a:t>
            </a:r>
            <a:r>
              <a:rPr lang="en-US" dirty="0" err="1">
                <a:solidFill>
                  <a:srgbClr val="0000FF"/>
                </a:solidFill>
              </a:rPr>
              <a:t>nghiệm</a:t>
            </a:r>
            <a:r>
              <a:rPr lang="en-US" dirty="0">
                <a:solidFill>
                  <a:srgbClr val="0000FF"/>
                </a:solidFill>
              </a:rPr>
              <a:t> </a:t>
            </a:r>
            <a:r>
              <a:rPr lang="en-US" dirty="0" err="1">
                <a:solidFill>
                  <a:srgbClr val="0000FF"/>
                </a:solidFill>
              </a:rPr>
              <a:t>nào</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rồi</a:t>
            </a:r>
            <a:r>
              <a:rPr lang="en-US" dirty="0">
                <a:solidFill>
                  <a:srgbClr val="0000FF"/>
                </a:solidFill>
              </a:rPr>
              <a:t> </a:t>
            </a:r>
            <a:r>
              <a:rPr lang="en-US" dirty="0" err="1">
                <a:solidFill>
                  <a:srgbClr val="0000FF"/>
                </a:solidFill>
              </a:rPr>
              <a:t>kết</a:t>
            </a:r>
            <a:r>
              <a:rPr lang="en-US" dirty="0">
                <a:solidFill>
                  <a:srgbClr val="0000FF"/>
                </a:solidFill>
              </a:rPr>
              <a:t> </a:t>
            </a:r>
            <a:r>
              <a:rPr lang="en-US" dirty="0" err="1">
                <a:solidFill>
                  <a:srgbClr val="0000FF"/>
                </a:solidFill>
              </a:rPr>
              <a:t>luận</a:t>
            </a:r>
            <a:r>
              <a:rPr lang="en-US" dirty="0">
                <a:solidFill>
                  <a:srgbClr val="0000FF"/>
                </a:solidFill>
              </a:rPr>
              <a:t>.</a:t>
            </a:r>
          </a:p>
        </p:txBody>
      </p:sp>
      <p:grpSp>
        <p:nvGrpSpPr>
          <p:cNvPr id="43014" name="Group 6"/>
          <p:cNvGrpSpPr>
            <a:grpSpLocks/>
          </p:cNvGrpSpPr>
          <p:nvPr/>
        </p:nvGrpSpPr>
        <p:grpSpPr bwMode="auto">
          <a:xfrm>
            <a:off x="228600" y="0"/>
            <a:ext cx="8991600" cy="685800"/>
            <a:chOff x="96" y="3552"/>
            <a:chExt cx="5664" cy="432"/>
          </a:xfrm>
        </p:grpSpPr>
        <p:sp>
          <p:nvSpPr>
            <p:cNvPr id="43015" name="AutoShape 7"/>
            <p:cNvSpPr>
              <a:spLocks noChangeArrowheads="1"/>
            </p:cNvSpPr>
            <p:nvPr/>
          </p:nvSpPr>
          <p:spPr bwMode="auto">
            <a:xfrm>
              <a:off x="480" y="3600"/>
              <a:ext cx="5136" cy="384"/>
            </a:xfrm>
            <a:prstGeom prst="roundRect">
              <a:avLst>
                <a:gd name="adj" fmla="val 16667"/>
              </a:avLst>
            </a:prstGeom>
            <a:gradFill rotWithShape="1">
              <a:gsLst>
                <a:gs pos="0">
                  <a:srgbClr val="FFFF89"/>
                </a:gs>
                <a:gs pos="100000">
                  <a:schemeClr val="bg1"/>
                </a:gs>
              </a:gsLst>
              <a:lin ang="0" scaled="1"/>
            </a:gradFill>
            <a:ln w="9525" algn="ctr">
              <a:solidFill>
                <a:srgbClr val="FFFFB9"/>
              </a:solidFill>
              <a:round/>
              <a:headEnd/>
              <a:tailEnd/>
            </a:ln>
            <a:effectLst/>
          </p:spPr>
          <p:txBody>
            <a:bodyPr anchor="ctr">
              <a:spAutoFit/>
            </a:bodyPr>
            <a:lstStyle/>
            <a:p>
              <a:endParaRPr lang="en-US"/>
            </a:p>
          </p:txBody>
        </p:sp>
        <p:pic>
          <p:nvPicPr>
            <p:cNvPr id="43016" name="Picture 8" descr="SugarwareZ-100"/>
            <p:cNvPicPr>
              <a:picLocks noChangeAspect="1" noChangeArrowheads="1"/>
            </p:cNvPicPr>
            <p:nvPr/>
          </p:nvPicPr>
          <p:blipFill>
            <a:blip r:embed="rId3"/>
            <a:srcRect/>
            <a:stretch>
              <a:fillRect/>
            </a:stretch>
          </p:blipFill>
          <p:spPr bwMode="auto">
            <a:xfrm>
              <a:off x="96" y="3552"/>
              <a:ext cx="396" cy="396"/>
            </a:xfrm>
            <a:prstGeom prst="rect">
              <a:avLst/>
            </a:prstGeom>
            <a:noFill/>
          </p:spPr>
        </p:pic>
        <p:sp>
          <p:nvSpPr>
            <p:cNvPr id="43017" name="Text Box 9"/>
            <p:cNvSpPr txBox="1">
              <a:spLocks noChangeArrowheads="1"/>
            </p:cNvSpPr>
            <p:nvPr/>
          </p:nvSpPr>
          <p:spPr bwMode="auto">
            <a:xfrm>
              <a:off x="432" y="3648"/>
              <a:ext cx="5328" cy="288"/>
            </a:xfrm>
            <a:prstGeom prst="rect">
              <a:avLst/>
            </a:prstGeom>
            <a:noFill/>
            <a:ln w="9525">
              <a:noFill/>
              <a:miter lim="800000"/>
              <a:headEnd/>
              <a:tailEnd/>
            </a:ln>
            <a:effectLst/>
          </p:spPr>
          <p:txBody>
            <a:bodyPr>
              <a:spAutoFit/>
            </a:bodyPr>
            <a:lstStyle/>
            <a:p>
              <a:r>
                <a:rPr lang="en-US" sz="2400" b="1" dirty="0">
                  <a:solidFill>
                    <a:srgbClr val="EF1D07"/>
                  </a:solidFill>
                </a:rPr>
                <a:t> </a:t>
              </a:r>
              <a:r>
                <a:rPr lang="en-US" sz="2400" b="1" dirty="0" err="1">
                  <a:solidFill>
                    <a:srgbClr val="EF1D07"/>
                  </a:solidFill>
                </a:rPr>
                <a:t>Tiết</a:t>
              </a:r>
              <a:r>
                <a:rPr lang="en-US" sz="2400" b="1" dirty="0">
                  <a:solidFill>
                    <a:srgbClr val="EF1D07"/>
                  </a:solidFill>
                </a:rPr>
                <a:t> </a:t>
              </a:r>
              <a:r>
                <a:rPr lang="en-US" sz="2400" b="1" dirty="0" smtClean="0">
                  <a:solidFill>
                    <a:srgbClr val="EF1D07"/>
                  </a:solidFill>
                </a:rPr>
                <a:t>50: </a:t>
              </a:r>
              <a:r>
                <a:rPr lang="en-US" sz="2400" b="1" dirty="0">
                  <a:solidFill>
                    <a:srgbClr val="EF1D07"/>
                  </a:solidFill>
                  <a:latin typeface="Bodoni MT" pitchFamily="18" charset="0"/>
                </a:rPr>
                <a:t>GIẢI BÀI TOÁN BẰNG CÁCH LẬP PHƯƠNG TRÌNH</a:t>
              </a:r>
              <a:r>
                <a:rPr lang="en-US" dirty="0">
                  <a:solidFill>
                    <a:srgbClr val="EF1D07"/>
                  </a:solidFill>
                </a:rPr>
                <a:t> </a:t>
              </a:r>
            </a:p>
          </p:txBody>
        </p:sp>
      </p:grpSp>
      <p:sp>
        <p:nvSpPr>
          <p:cNvPr id="43018" name="Text Box 10"/>
          <p:cNvSpPr txBox="1">
            <a:spLocks noChangeArrowheads="1"/>
          </p:cNvSpPr>
          <p:nvPr/>
        </p:nvSpPr>
        <p:spPr bwMode="auto">
          <a:xfrm>
            <a:off x="685800" y="685800"/>
            <a:ext cx="7696200" cy="396875"/>
          </a:xfrm>
          <a:prstGeom prst="rect">
            <a:avLst/>
          </a:prstGeom>
          <a:noFill/>
          <a:ln w="9525">
            <a:noFill/>
            <a:miter lim="800000"/>
            <a:headEnd/>
            <a:tailEnd/>
          </a:ln>
          <a:effectLst/>
        </p:spPr>
        <p:txBody>
          <a:bodyPr>
            <a:spAutoFit/>
          </a:bodyPr>
          <a:lstStyle/>
          <a:p>
            <a:r>
              <a:rPr lang="en-US" b="1">
                <a:solidFill>
                  <a:srgbClr val="F6007B"/>
                </a:solidFill>
              </a:rPr>
              <a:t>2. Ví dụ về giải bài toán bằng cách lập phương trình:</a:t>
            </a:r>
          </a:p>
        </p:txBody>
      </p:sp>
      <p:sp>
        <p:nvSpPr>
          <p:cNvPr id="43019" name="Line 11"/>
          <p:cNvSpPr>
            <a:spLocks noChangeShapeType="1"/>
          </p:cNvSpPr>
          <p:nvPr/>
        </p:nvSpPr>
        <p:spPr bwMode="auto">
          <a:xfrm>
            <a:off x="4572000" y="1600200"/>
            <a:ext cx="0" cy="4953000"/>
          </a:xfrm>
          <a:prstGeom prst="line">
            <a:avLst/>
          </a:prstGeom>
          <a:noFill/>
          <a:ln w="9525">
            <a:solidFill>
              <a:srgbClr val="FF3300"/>
            </a:solidFill>
            <a:round/>
            <a:headEnd/>
            <a:tailEnd/>
          </a:ln>
          <a:effectLst/>
        </p:spPr>
        <p:txBody>
          <a:bodyPr>
            <a:spAutoFit/>
          </a:bodyPr>
          <a:lstStyle/>
          <a:p>
            <a:endParaRPr lang="en-US"/>
          </a:p>
        </p:txBody>
      </p:sp>
      <p:sp>
        <p:nvSpPr>
          <p:cNvPr id="43020" name="Text Box 12"/>
          <p:cNvSpPr txBox="1">
            <a:spLocks noChangeArrowheads="1"/>
          </p:cNvSpPr>
          <p:nvPr/>
        </p:nvSpPr>
        <p:spPr bwMode="auto">
          <a:xfrm>
            <a:off x="4724400" y="2362200"/>
            <a:ext cx="4648200" cy="396875"/>
          </a:xfrm>
          <a:prstGeom prst="rect">
            <a:avLst/>
          </a:prstGeom>
          <a:noFill/>
          <a:ln w="9525" algn="ctr">
            <a:noFill/>
            <a:miter lim="800000"/>
            <a:headEnd/>
            <a:tailEnd/>
          </a:ln>
          <a:effectLst/>
        </p:spPr>
        <p:txBody>
          <a:bodyPr>
            <a:spAutoFit/>
          </a:bodyPr>
          <a:lstStyle/>
          <a:p>
            <a:pPr marL="342900" indent="-342900"/>
            <a:r>
              <a:rPr lang="en-US" dirty="0" err="1">
                <a:solidFill>
                  <a:srgbClr val="0000FF"/>
                </a:solidFill>
              </a:rPr>
              <a:t>Gọi</a:t>
            </a:r>
            <a:r>
              <a:rPr lang="en-US" dirty="0">
                <a:solidFill>
                  <a:srgbClr val="0000FF"/>
                </a:solidFill>
              </a:rPr>
              <a:t> x(con) </a:t>
            </a:r>
            <a:r>
              <a:rPr lang="en-US" dirty="0" err="1">
                <a:solidFill>
                  <a:srgbClr val="0000FF"/>
                </a:solidFill>
              </a:rPr>
              <a:t>là</a:t>
            </a:r>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chó</a:t>
            </a:r>
            <a:r>
              <a:rPr lang="en-US" dirty="0">
                <a:solidFill>
                  <a:srgbClr val="0000FF"/>
                </a:solidFill>
              </a:rPr>
              <a:t>. ĐK: x    N, x &lt; 36</a:t>
            </a:r>
          </a:p>
        </p:txBody>
      </p:sp>
      <p:graphicFrame>
        <p:nvGraphicFramePr>
          <p:cNvPr id="43021" name="Object 13"/>
          <p:cNvGraphicFramePr>
            <a:graphicFrameLocks noChangeAspect="1"/>
          </p:cNvGraphicFramePr>
          <p:nvPr/>
        </p:nvGraphicFramePr>
        <p:xfrm>
          <a:off x="7620000" y="2438400"/>
          <a:ext cx="292100" cy="304800"/>
        </p:xfrm>
        <a:graphic>
          <a:graphicData uri="http://schemas.openxmlformats.org/presentationml/2006/ole">
            <p:oleObj spid="_x0000_s43021" name="Equation" r:id="rId4" imgW="126720" imgH="126720" progId="Equation.DSMT4">
              <p:embed/>
            </p:oleObj>
          </a:graphicData>
        </a:graphic>
      </p:graphicFrame>
      <p:sp>
        <p:nvSpPr>
          <p:cNvPr id="43022" name="Text Box 14"/>
          <p:cNvSpPr txBox="1">
            <a:spLocks noChangeArrowheads="1"/>
          </p:cNvSpPr>
          <p:nvPr/>
        </p:nvSpPr>
        <p:spPr bwMode="auto">
          <a:xfrm>
            <a:off x="4953000" y="2819400"/>
            <a:ext cx="3733800" cy="1311275"/>
          </a:xfrm>
          <a:prstGeom prst="rect">
            <a:avLst/>
          </a:prstGeom>
          <a:noFill/>
          <a:ln w="9525" algn="ctr">
            <a:noFill/>
            <a:miter lim="800000"/>
            <a:headEnd/>
            <a:tailEnd/>
          </a:ln>
          <a:effectLst/>
        </p:spPr>
        <p:txBody>
          <a:bodyPr>
            <a:spAutoFit/>
          </a:bodyPr>
          <a:lstStyle/>
          <a:p>
            <a:pPr marL="342900" indent="-342900"/>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chân</a:t>
            </a:r>
            <a:r>
              <a:rPr lang="en-US" dirty="0">
                <a:solidFill>
                  <a:srgbClr val="0000FF"/>
                </a:solidFill>
              </a:rPr>
              <a:t> </a:t>
            </a:r>
            <a:r>
              <a:rPr lang="en-US" dirty="0" err="1">
                <a:solidFill>
                  <a:srgbClr val="0000FF"/>
                </a:solidFill>
              </a:rPr>
              <a:t>chó</a:t>
            </a:r>
            <a:r>
              <a:rPr lang="en-US" dirty="0">
                <a:solidFill>
                  <a:srgbClr val="0000FF"/>
                </a:solidFill>
              </a:rPr>
              <a:t> </a:t>
            </a:r>
            <a:r>
              <a:rPr lang="en-US" dirty="0" err="1">
                <a:solidFill>
                  <a:srgbClr val="0000FF"/>
                </a:solidFill>
              </a:rPr>
              <a:t>là</a:t>
            </a:r>
            <a:r>
              <a:rPr lang="en-US" dirty="0">
                <a:solidFill>
                  <a:srgbClr val="0000FF"/>
                </a:solidFill>
              </a:rPr>
              <a:t>: 4x (</a:t>
            </a:r>
            <a:r>
              <a:rPr lang="en-US" dirty="0" err="1">
                <a:solidFill>
                  <a:srgbClr val="0000FF"/>
                </a:solidFill>
              </a:rPr>
              <a:t>chân</a:t>
            </a:r>
            <a:r>
              <a:rPr lang="en-US" dirty="0">
                <a:solidFill>
                  <a:srgbClr val="0000FF"/>
                </a:solidFill>
              </a:rPr>
              <a:t>)</a:t>
            </a:r>
          </a:p>
          <a:p>
            <a:pPr marL="342900" indent="-342900"/>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gà</a:t>
            </a:r>
            <a:r>
              <a:rPr lang="en-US" dirty="0">
                <a:solidFill>
                  <a:srgbClr val="0000FF"/>
                </a:solidFill>
              </a:rPr>
              <a:t> </a:t>
            </a:r>
            <a:r>
              <a:rPr lang="en-US" dirty="0" err="1">
                <a:solidFill>
                  <a:srgbClr val="0000FF"/>
                </a:solidFill>
              </a:rPr>
              <a:t>là</a:t>
            </a:r>
            <a:r>
              <a:rPr lang="en-US" dirty="0">
                <a:solidFill>
                  <a:srgbClr val="0000FF"/>
                </a:solidFill>
              </a:rPr>
              <a:t>: 36 – x (con)</a:t>
            </a:r>
          </a:p>
          <a:p>
            <a:pPr marL="342900" indent="-342900"/>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chân</a:t>
            </a:r>
            <a:r>
              <a:rPr lang="en-US" dirty="0">
                <a:solidFill>
                  <a:srgbClr val="0000FF"/>
                </a:solidFill>
              </a:rPr>
              <a:t> </a:t>
            </a:r>
            <a:r>
              <a:rPr lang="en-US" dirty="0" err="1">
                <a:solidFill>
                  <a:srgbClr val="0000FF"/>
                </a:solidFill>
              </a:rPr>
              <a:t>gà</a:t>
            </a:r>
            <a:r>
              <a:rPr lang="en-US" dirty="0">
                <a:solidFill>
                  <a:srgbClr val="0000FF"/>
                </a:solidFill>
              </a:rPr>
              <a:t> </a:t>
            </a:r>
            <a:r>
              <a:rPr lang="en-US" dirty="0" err="1">
                <a:solidFill>
                  <a:srgbClr val="0000FF"/>
                </a:solidFill>
              </a:rPr>
              <a:t>là</a:t>
            </a:r>
            <a:r>
              <a:rPr lang="en-US" dirty="0">
                <a:solidFill>
                  <a:srgbClr val="0000FF"/>
                </a:solidFill>
              </a:rPr>
              <a:t>: 2(36 – x) (</a:t>
            </a:r>
            <a:r>
              <a:rPr lang="en-US" dirty="0" err="1">
                <a:solidFill>
                  <a:srgbClr val="0000FF"/>
                </a:solidFill>
              </a:rPr>
              <a:t>chân</a:t>
            </a:r>
            <a:r>
              <a:rPr lang="en-US" dirty="0">
                <a:solidFill>
                  <a:srgbClr val="0000FF"/>
                </a:solidFill>
              </a:rPr>
              <a:t>)</a:t>
            </a:r>
          </a:p>
        </p:txBody>
      </p:sp>
      <p:sp>
        <p:nvSpPr>
          <p:cNvPr id="43023" name="Text Box 15"/>
          <p:cNvSpPr txBox="1">
            <a:spLocks noChangeArrowheads="1"/>
          </p:cNvSpPr>
          <p:nvPr/>
        </p:nvSpPr>
        <p:spPr bwMode="auto">
          <a:xfrm>
            <a:off x="5029200" y="4114800"/>
            <a:ext cx="3657600" cy="854075"/>
          </a:xfrm>
          <a:prstGeom prst="rect">
            <a:avLst/>
          </a:prstGeom>
          <a:noFill/>
          <a:ln w="9525" algn="ctr">
            <a:noFill/>
            <a:miter lim="800000"/>
            <a:headEnd/>
            <a:tailEnd/>
          </a:ln>
          <a:effectLst/>
        </p:spPr>
        <p:txBody>
          <a:bodyPr>
            <a:spAutoFit/>
          </a:bodyPr>
          <a:lstStyle/>
          <a:p>
            <a:pPr marL="342900" indent="-342900"/>
            <a:r>
              <a:rPr lang="en-US" dirty="0">
                <a:solidFill>
                  <a:srgbClr val="0000FF"/>
                </a:solidFill>
              </a:rPr>
              <a:t>Theo </a:t>
            </a:r>
            <a:r>
              <a:rPr lang="en-US" dirty="0" err="1">
                <a:solidFill>
                  <a:srgbClr val="0000FF"/>
                </a:solidFill>
              </a:rPr>
              <a:t>đề</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có</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a:t>
            </a:r>
          </a:p>
          <a:p>
            <a:pPr marL="342900" indent="-342900"/>
            <a:r>
              <a:rPr lang="en-US" dirty="0">
                <a:solidFill>
                  <a:srgbClr val="0000FF"/>
                </a:solidFill>
              </a:rPr>
              <a:t>       4x + 2(36 – x) = 100</a:t>
            </a:r>
          </a:p>
        </p:txBody>
      </p:sp>
      <p:sp>
        <p:nvSpPr>
          <p:cNvPr id="43024" name="Text Box 16"/>
          <p:cNvSpPr txBox="1">
            <a:spLocks noChangeArrowheads="1"/>
          </p:cNvSpPr>
          <p:nvPr/>
        </p:nvSpPr>
        <p:spPr bwMode="auto">
          <a:xfrm>
            <a:off x="5029200" y="5029200"/>
            <a:ext cx="3200400" cy="396875"/>
          </a:xfrm>
          <a:prstGeom prst="rect">
            <a:avLst/>
          </a:prstGeom>
          <a:noFill/>
          <a:ln w="9525" algn="ctr">
            <a:noFill/>
            <a:miter lim="800000"/>
            <a:headEnd/>
            <a:tailEnd/>
          </a:ln>
          <a:effectLst/>
        </p:spPr>
        <p:txBody>
          <a:bodyPr>
            <a:spAutoFit/>
          </a:bodyPr>
          <a:lstStyle/>
          <a:p>
            <a:pPr marL="342900" indent="-342900"/>
            <a:r>
              <a:rPr lang="en-US" dirty="0" err="1">
                <a:solidFill>
                  <a:srgbClr val="0000FF"/>
                </a:solidFill>
              </a:rPr>
              <a:t>Giải</a:t>
            </a:r>
            <a:r>
              <a:rPr lang="en-US" dirty="0">
                <a:solidFill>
                  <a:srgbClr val="0000FF"/>
                </a:solidFill>
              </a:rPr>
              <a:t> pt </a:t>
            </a:r>
            <a:r>
              <a:rPr lang="en-US" dirty="0" err="1">
                <a:solidFill>
                  <a:srgbClr val="0000FF"/>
                </a:solidFill>
              </a:rPr>
              <a:t>trên</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được</a:t>
            </a:r>
            <a:r>
              <a:rPr lang="en-US" dirty="0">
                <a:solidFill>
                  <a:srgbClr val="0000FF"/>
                </a:solidFill>
              </a:rPr>
              <a:t> x = 14</a:t>
            </a:r>
          </a:p>
        </p:txBody>
      </p:sp>
      <p:sp>
        <p:nvSpPr>
          <p:cNvPr id="43025" name="Text Box 17"/>
          <p:cNvSpPr txBox="1">
            <a:spLocks noChangeArrowheads="1"/>
          </p:cNvSpPr>
          <p:nvPr/>
        </p:nvSpPr>
        <p:spPr bwMode="auto">
          <a:xfrm>
            <a:off x="7924800" y="5029200"/>
            <a:ext cx="1219200" cy="396875"/>
          </a:xfrm>
          <a:prstGeom prst="rect">
            <a:avLst/>
          </a:prstGeom>
          <a:noFill/>
          <a:ln w="9525" algn="ctr">
            <a:noFill/>
            <a:miter lim="800000"/>
            <a:headEnd/>
            <a:tailEnd/>
          </a:ln>
          <a:effectLst/>
        </p:spPr>
        <p:txBody>
          <a:bodyPr>
            <a:spAutoFit/>
          </a:bodyPr>
          <a:lstStyle/>
          <a:p>
            <a:pPr marL="342900" indent="-342900"/>
            <a:r>
              <a:rPr lang="en-US" dirty="0">
                <a:solidFill>
                  <a:srgbClr val="0000FF"/>
                </a:solidFill>
              </a:rPr>
              <a:t>(</a:t>
            </a:r>
            <a:r>
              <a:rPr lang="en-US" dirty="0" err="1">
                <a:solidFill>
                  <a:srgbClr val="0000FF"/>
                </a:solidFill>
              </a:rPr>
              <a:t>thoả</a:t>
            </a:r>
            <a:r>
              <a:rPr lang="en-US" dirty="0">
                <a:solidFill>
                  <a:srgbClr val="0000FF"/>
                </a:solidFill>
              </a:rPr>
              <a:t> </a:t>
            </a:r>
            <a:r>
              <a:rPr lang="en-US" dirty="0" err="1">
                <a:solidFill>
                  <a:srgbClr val="0000FF"/>
                </a:solidFill>
              </a:rPr>
              <a:t>đk</a:t>
            </a:r>
            <a:r>
              <a:rPr lang="en-US" dirty="0">
                <a:solidFill>
                  <a:srgbClr val="0000FF"/>
                </a:solidFill>
              </a:rPr>
              <a:t>)</a:t>
            </a:r>
          </a:p>
        </p:txBody>
      </p:sp>
      <p:sp>
        <p:nvSpPr>
          <p:cNvPr id="43026" name="Text Box 18"/>
          <p:cNvSpPr txBox="1">
            <a:spLocks noChangeArrowheads="1"/>
          </p:cNvSpPr>
          <p:nvPr/>
        </p:nvSpPr>
        <p:spPr bwMode="auto">
          <a:xfrm>
            <a:off x="5029200" y="5562600"/>
            <a:ext cx="3886200" cy="854075"/>
          </a:xfrm>
          <a:prstGeom prst="rect">
            <a:avLst/>
          </a:prstGeom>
          <a:noFill/>
          <a:ln w="9525" algn="ctr">
            <a:noFill/>
            <a:miter lim="800000"/>
            <a:headEnd/>
            <a:tailEnd/>
          </a:ln>
          <a:effectLst/>
        </p:spPr>
        <p:txBody>
          <a:bodyPr>
            <a:spAutoFit/>
          </a:bodyPr>
          <a:lstStyle/>
          <a:p>
            <a:pPr marL="342900" indent="-342900"/>
            <a:r>
              <a:rPr lang="en-US" dirty="0" err="1">
                <a:solidFill>
                  <a:srgbClr val="0000FF"/>
                </a:solidFill>
              </a:rPr>
              <a:t>Vậy</a:t>
            </a:r>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chó</a:t>
            </a:r>
            <a:r>
              <a:rPr lang="en-US" dirty="0">
                <a:solidFill>
                  <a:srgbClr val="0000FF"/>
                </a:solidFill>
              </a:rPr>
              <a:t> </a:t>
            </a:r>
            <a:r>
              <a:rPr lang="en-US" dirty="0" err="1">
                <a:solidFill>
                  <a:srgbClr val="0000FF"/>
                </a:solidFill>
              </a:rPr>
              <a:t>là</a:t>
            </a:r>
            <a:r>
              <a:rPr lang="en-US" dirty="0">
                <a:solidFill>
                  <a:srgbClr val="0000FF"/>
                </a:solidFill>
              </a:rPr>
              <a:t>: 14 (con)</a:t>
            </a:r>
          </a:p>
          <a:p>
            <a:pPr marL="342900" indent="-342900"/>
            <a:r>
              <a:rPr lang="en-US" dirty="0">
                <a:solidFill>
                  <a:srgbClr val="0000FF"/>
                </a:solidFill>
              </a:rPr>
              <a:t>         </a:t>
            </a:r>
            <a:r>
              <a:rPr lang="en-US" dirty="0" err="1">
                <a:solidFill>
                  <a:srgbClr val="0000FF"/>
                </a:solidFill>
              </a:rPr>
              <a:t>Số</a:t>
            </a:r>
            <a:r>
              <a:rPr lang="en-US" dirty="0">
                <a:solidFill>
                  <a:srgbClr val="0000FF"/>
                </a:solidFill>
              </a:rPr>
              <a:t> </a:t>
            </a:r>
            <a:r>
              <a:rPr lang="en-US" dirty="0" err="1">
                <a:solidFill>
                  <a:srgbClr val="0000FF"/>
                </a:solidFill>
              </a:rPr>
              <a:t>gà</a:t>
            </a:r>
            <a:r>
              <a:rPr lang="en-US" dirty="0">
                <a:solidFill>
                  <a:srgbClr val="0000FF"/>
                </a:solidFill>
              </a:rPr>
              <a:t> </a:t>
            </a:r>
            <a:r>
              <a:rPr lang="en-US" dirty="0" err="1">
                <a:solidFill>
                  <a:srgbClr val="0000FF"/>
                </a:solidFill>
              </a:rPr>
              <a:t>là</a:t>
            </a:r>
            <a:r>
              <a:rPr lang="en-US" dirty="0">
                <a:solidFill>
                  <a:srgbClr val="0000FF"/>
                </a:solidFill>
              </a:rPr>
              <a:t>: 36 – 14 = 22 (con)</a:t>
            </a:r>
          </a:p>
        </p:txBody>
      </p:sp>
      <p:sp>
        <p:nvSpPr>
          <p:cNvPr id="43027" name="Rectangle 19"/>
          <p:cNvSpPr>
            <a:spLocks noChangeArrowheads="1"/>
          </p:cNvSpPr>
          <p:nvPr/>
        </p:nvSpPr>
        <p:spPr bwMode="auto">
          <a:xfrm>
            <a:off x="95250" y="76200"/>
            <a:ext cx="8915400" cy="6553200"/>
          </a:xfrm>
          <a:prstGeom prst="rect">
            <a:avLst/>
          </a:prstGeom>
          <a:noFill/>
          <a:ln w="38100" cmpd="dbl" algn="ctr">
            <a:solidFill>
              <a:srgbClr val="990099"/>
            </a:solidFill>
            <a:miter lim="800000"/>
            <a:headEnd/>
            <a:tailEnd/>
          </a:ln>
          <a:effectLst/>
        </p:spPr>
        <p:txBody>
          <a:bodyPr wrap="none" anchor="ctr">
            <a:spAutoFit/>
          </a:bodyPr>
          <a:lstStyle/>
          <a:p>
            <a:endParaRPr lang="en-US"/>
          </a:p>
        </p:txBody>
      </p:sp>
      <p:sp>
        <p:nvSpPr>
          <p:cNvPr id="20" name="TextBox 19"/>
          <p:cNvSpPr txBox="1"/>
          <p:nvPr/>
        </p:nvSpPr>
        <p:spPr>
          <a:xfrm>
            <a:off x="4572000" y="1447800"/>
            <a:ext cx="4572000" cy="830997"/>
          </a:xfrm>
          <a:prstGeom prst="rect">
            <a:avLst/>
          </a:prstGeom>
          <a:noFill/>
        </p:spPr>
        <p:txBody>
          <a:bodyPr wrap="square" rtlCol="0">
            <a:spAutoFit/>
          </a:bodyPr>
          <a:lstStyle/>
          <a:p>
            <a:r>
              <a:rPr lang="en-US" sz="2400" dirty="0" smtClean="0">
                <a:solidFill>
                  <a:srgbClr val="FF3300"/>
                </a:solidFill>
              </a:rPr>
              <a:t>?3: </a:t>
            </a:r>
            <a:r>
              <a:rPr lang="en-US" sz="2400" dirty="0" err="1" smtClean="0">
                <a:solidFill>
                  <a:srgbClr val="FF3300"/>
                </a:solidFill>
              </a:rPr>
              <a:t>Giải</a:t>
            </a:r>
            <a:r>
              <a:rPr lang="en-US" sz="2400" dirty="0" smtClean="0">
                <a:solidFill>
                  <a:srgbClr val="FF3300"/>
                </a:solidFill>
              </a:rPr>
              <a:t> </a:t>
            </a:r>
            <a:r>
              <a:rPr lang="en-US" sz="2400" dirty="0" err="1" smtClean="0">
                <a:solidFill>
                  <a:srgbClr val="FF3300"/>
                </a:solidFill>
              </a:rPr>
              <a:t>bài</a:t>
            </a:r>
            <a:r>
              <a:rPr lang="en-US" sz="2400" dirty="0" smtClean="0">
                <a:solidFill>
                  <a:srgbClr val="FF3300"/>
                </a:solidFill>
              </a:rPr>
              <a:t> </a:t>
            </a:r>
            <a:r>
              <a:rPr lang="en-US" sz="2400" dirty="0" err="1" smtClean="0">
                <a:solidFill>
                  <a:srgbClr val="FF3300"/>
                </a:solidFill>
              </a:rPr>
              <a:t>toán</a:t>
            </a:r>
            <a:r>
              <a:rPr lang="en-US" sz="2400" dirty="0" smtClean="0">
                <a:solidFill>
                  <a:srgbClr val="FF3300"/>
                </a:solidFill>
              </a:rPr>
              <a:t> </a:t>
            </a:r>
            <a:r>
              <a:rPr lang="en-US" sz="2400" dirty="0" err="1" smtClean="0">
                <a:solidFill>
                  <a:srgbClr val="FF3300"/>
                </a:solidFill>
              </a:rPr>
              <a:t>ví</a:t>
            </a:r>
            <a:r>
              <a:rPr lang="en-US" sz="2400" dirty="0" smtClean="0">
                <a:solidFill>
                  <a:srgbClr val="FF3300"/>
                </a:solidFill>
              </a:rPr>
              <a:t> </a:t>
            </a:r>
            <a:r>
              <a:rPr lang="en-US" sz="2400" dirty="0" err="1" smtClean="0">
                <a:solidFill>
                  <a:srgbClr val="FF3300"/>
                </a:solidFill>
              </a:rPr>
              <a:t>dụ</a:t>
            </a:r>
            <a:r>
              <a:rPr lang="en-US" sz="2400" dirty="0" smtClean="0">
                <a:solidFill>
                  <a:srgbClr val="FF3300"/>
                </a:solidFill>
              </a:rPr>
              <a:t> 2 </a:t>
            </a:r>
            <a:r>
              <a:rPr lang="en-US" sz="2400" dirty="0" err="1" smtClean="0">
                <a:solidFill>
                  <a:srgbClr val="FF3300"/>
                </a:solidFill>
              </a:rPr>
              <a:t>bằng</a:t>
            </a:r>
            <a:r>
              <a:rPr lang="en-US" sz="2400" dirty="0" smtClean="0">
                <a:solidFill>
                  <a:srgbClr val="FF3300"/>
                </a:solidFill>
              </a:rPr>
              <a:t> </a:t>
            </a:r>
            <a:r>
              <a:rPr lang="en-US" sz="2400" dirty="0" err="1" smtClean="0">
                <a:solidFill>
                  <a:srgbClr val="FF3300"/>
                </a:solidFill>
              </a:rPr>
              <a:t>cách</a:t>
            </a:r>
            <a:r>
              <a:rPr lang="en-US" sz="2400" dirty="0" smtClean="0">
                <a:solidFill>
                  <a:srgbClr val="FF3300"/>
                </a:solidFill>
              </a:rPr>
              <a:t> </a:t>
            </a:r>
            <a:r>
              <a:rPr lang="en-US" sz="2400" dirty="0" err="1" smtClean="0">
                <a:solidFill>
                  <a:srgbClr val="FF3300"/>
                </a:solidFill>
              </a:rPr>
              <a:t>chọn</a:t>
            </a:r>
            <a:r>
              <a:rPr lang="en-US" sz="2400" dirty="0" smtClean="0">
                <a:solidFill>
                  <a:srgbClr val="FF3300"/>
                </a:solidFill>
              </a:rPr>
              <a:t> x </a:t>
            </a:r>
            <a:r>
              <a:rPr lang="en-US" sz="2400" dirty="0" err="1" smtClean="0">
                <a:solidFill>
                  <a:srgbClr val="FF3300"/>
                </a:solidFill>
              </a:rPr>
              <a:t>là</a:t>
            </a:r>
            <a:r>
              <a:rPr lang="en-US" sz="2400" dirty="0" smtClean="0">
                <a:solidFill>
                  <a:srgbClr val="FF3300"/>
                </a:solidFill>
              </a:rPr>
              <a:t> </a:t>
            </a:r>
            <a:r>
              <a:rPr lang="en-US" sz="2400" dirty="0" err="1" smtClean="0">
                <a:solidFill>
                  <a:srgbClr val="FF3300"/>
                </a:solidFill>
              </a:rPr>
              <a:t>chó</a:t>
            </a:r>
            <a:endParaRPr lang="en-US" sz="2400"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3020"/>
                                        </p:tgtEl>
                                        <p:attrNameLst>
                                          <p:attrName>style.visibility</p:attrName>
                                        </p:attrNameLst>
                                      </p:cBhvr>
                                      <p:to>
                                        <p:strVal val="visible"/>
                                      </p:to>
                                    </p:set>
                                    <p:animEffect transition="in" filter="dissolve">
                                      <p:cBhvr>
                                        <p:cTn id="12" dur="500"/>
                                        <p:tgtEl>
                                          <p:spTgt spid="43020"/>
                                        </p:tgtEl>
                                      </p:cBhvr>
                                    </p:animEffect>
                                  </p:childTnLst>
                                </p:cTn>
                              </p:par>
                              <p:par>
                                <p:cTn id="13" presetID="6" presetClass="entr" presetSubtype="16" fill="hold" nodeType="withEffect">
                                  <p:stCondLst>
                                    <p:cond delay="0"/>
                                  </p:stCondLst>
                                  <p:childTnLst>
                                    <p:set>
                                      <p:cBhvr>
                                        <p:cTn id="14" dur="1" fill="hold">
                                          <p:stCondLst>
                                            <p:cond delay="0"/>
                                          </p:stCondLst>
                                        </p:cTn>
                                        <p:tgtEl>
                                          <p:spTgt spid="43021"/>
                                        </p:tgtEl>
                                        <p:attrNameLst>
                                          <p:attrName>style.visibility</p:attrName>
                                        </p:attrNameLst>
                                      </p:cBhvr>
                                      <p:to>
                                        <p:strVal val="visible"/>
                                      </p:to>
                                    </p:set>
                                    <p:animEffect transition="in" filter="circle(in)">
                                      <p:cBhvr>
                                        <p:cTn id="15" dur="500"/>
                                        <p:tgtEl>
                                          <p:spTgt spid="4302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43022"/>
                                        </p:tgtEl>
                                        <p:attrNameLst>
                                          <p:attrName>style.visibility</p:attrName>
                                        </p:attrNameLst>
                                      </p:cBhvr>
                                      <p:to>
                                        <p:strVal val="visible"/>
                                      </p:to>
                                    </p:set>
                                    <p:animEffect transition="in" filter="dissolve">
                                      <p:cBhvr>
                                        <p:cTn id="20" dur="500"/>
                                        <p:tgtEl>
                                          <p:spTgt spid="43022"/>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43023"/>
                                        </p:tgtEl>
                                        <p:attrNameLst>
                                          <p:attrName>style.visibility</p:attrName>
                                        </p:attrNameLst>
                                      </p:cBhvr>
                                      <p:to>
                                        <p:strVal val="visible"/>
                                      </p:to>
                                    </p:set>
                                    <p:animEffect transition="in" filter="dissolve">
                                      <p:cBhvr>
                                        <p:cTn id="25" dur="500"/>
                                        <p:tgtEl>
                                          <p:spTgt spid="43023"/>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43024"/>
                                        </p:tgtEl>
                                        <p:attrNameLst>
                                          <p:attrName>style.visibility</p:attrName>
                                        </p:attrNameLst>
                                      </p:cBhvr>
                                      <p:to>
                                        <p:strVal val="visible"/>
                                      </p:to>
                                    </p:set>
                                    <p:animEffect transition="in" filter="dissolve">
                                      <p:cBhvr>
                                        <p:cTn id="30" dur="500"/>
                                        <p:tgtEl>
                                          <p:spTgt spid="43024"/>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43025"/>
                                        </p:tgtEl>
                                        <p:attrNameLst>
                                          <p:attrName>style.visibility</p:attrName>
                                        </p:attrNameLst>
                                      </p:cBhvr>
                                      <p:to>
                                        <p:strVal val="visible"/>
                                      </p:to>
                                    </p:set>
                                    <p:anim calcmode="lin" valueType="num">
                                      <p:cBhvr additive="base">
                                        <p:cTn id="35" dur="500" fill="hold"/>
                                        <p:tgtEl>
                                          <p:spTgt spid="43025"/>
                                        </p:tgtEl>
                                        <p:attrNameLst>
                                          <p:attrName>ppt_x</p:attrName>
                                        </p:attrNameLst>
                                      </p:cBhvr>
                                      <p:tavLst>
                                        <p:tav tm="0">
                                          <p:val>
                                            <p:strVal val="1+#ppt_w/2"/>
                                          </p:val>
                                        </p:tav>
                                        <p:tav tm="100000">
                                          <p:val>
                                            <p:strVal val="#ppt_x"/>
                                          </p:val>
                                        </p:tav>
                                      </p:tavLst>
                                    </p:anim>
                                    <p:anim calcmode="lin" valueType="num">
                                      <p:cBhvr additive="base">
                                        <p:cTn id="36" dur="500" fill="hold"/>
                                        <p:tgtEl>
                                          <p:spTgt spid="4302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3026"/>
                                        </p:tgtEl>
                                        <p:attrNameLst>
                                          <p:attrName>style.visibility</p:attrName>
                                        </p:attrNameLst>
                                      </p:cBhvr>
                                      <p:to>
                                        <p:strVal val="visible"/>
                                      </p:to>
                                    </p:set>
                                    <p:animEffect transition="in" filter="dissolve">
                                      <p:cBhvr>
                                        <p:cTn id="41" dur="500"/>
                                        <p:tgtEl>
                                          <p:spTgt spid="43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p:bldP spid="43022" grpId="0"/>
      <p:bldP spid="43023" grpId="0"/>
      <p:bldP spid="43024" grpId="0"/>
      <p:bldP spid="43025" grpId="0"/>
      <p:bldP spid="43026"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006.jpg"/>
          <p:cNvPicPr>
            <a:picLocks noChangeAspect="1"/>
          </p:cNvPicPr>
          <p:nvPr/>
        </p:nvPicPr>
        <p:blipFill>
          <a:blip r:embed="rId2"/>
          <a:stretch>
            <a:fillRect/>
          </a:stretch>
        </p:blipFill>
        <p:spPr>
          <a:xfrm>
            <a:off x="533400" y="685800"/>
            <a:ext cx="7848600" cy="5181600"/>
          </a:xfrm>
          <a:prstGeom prst="rect">
            <a:avLst/>
          </a:prstGeom>
        </p:spPr>
      </p:pic>
      <p:sp>
        <p:nvSpPr>
          <p:cNvPr id="26626" name="Text Box 2"/>
          <p:cNvSpPr txBox="1">
            <a:spLocks noChangeArrowheads="1"/>
          </p:cNvSpPr>
          <p:nvPr/>
        </p:nvSpPr>
        <p:spPr bwMode="auto">
          <a:xfrm>
            <a:off x="381000" y="694008"/>
            <a:ext cx="8503920" cy="6163992"/>
          </a:xfrm>
          <a:prstGeom prst="rect">
            <a:avLst/>
          </a:prstGeom>
          <a:noFill/>
          <a:ln w="38100" cmpd="dbl">
            <a:solidFill>
              <a:srgbClr val="990099"/>
            </a:solidFill>
            <a:miter lim="800000"/>
            <a:headEnd/>
            <a:tailEnd/>
          </a:ln>
          <a:effectLst/>
        </p:spPr>
        <p:txBody>
          <a:bodyPr wrap="square">
            <a:spAutoFit/>
          </a:bodyPr>
          <a:lstStyle/>
          <a:p>
            <a:r>
              <a:rPr lang="en-US" sz="2400" dirty="0">
                <a:solidFill>
                  <a:srgbClr val="FF3300"/>
                </a:solidFill>
              </a:rPr>
              <a:t>     </a:t>
            </a:r>
            <a:r>
              <a:rPr lang="en-US" sz="2400" dirty="0" err="1">
                <a:solidFill>
                  <a:srgbClr val="FF3300"/>
                </a:solidFill>
              </a:rPr>
              <a:t>Nhà</a:t>
            </a:r>
            <a:r>
              <a:rPr lang="en-US" sz="2400" dirty="0">
                <a:solidFill>
                  <a:srgbClr val="FF3300"/>
                </a:solidFill>
              </a:rPr>
              <a:t> </a:t>
            </a:r>
            <a:r>
              <a:rPr lang="en-US" sz="2400" dirty="0" err="1">
                <a:solidFill>
                  <a:srgbClr val="FF3300"/>
                </a:solidFill>
              </a:rPr>
              <a:t>toán</a:t>
            </a:r>
            <a:r>
              <a:rPr lang="en-US" sz="2400" dirty="0">
                <a:solidFill>
                  <a:srgbClr val="FF3300"/>
                </a:solidFill>
              </a:rPr>
              <a:t> </a:t>
            </a:r>
            <a:r>
              <a:rPr lang="en-US" sz="2400" dirty="0" err="1">
                <a:solidFill>
                  <a:srgbClr val="FF3300"/>
                </a:solidFill>
              </a:rPr>
              <a:t>học</a:t>
            </a:r>
            <a:r>
              <a:rPr lang="en-US"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en-US" sz="2400" dirty="0">
                <a:solidFill>
                  <a:srgbClr val="FF3300"/>
                </a:solidFill>
              </a:rPr>
              <a:t> </a:t>
            </a:r>
            <a:r>
              <a:rPr lang="en-US" sz="2400" dirty="0" err="1">
                <a:solidFill>
                  <a:srgbClr val="FF3300"/>
                </a:solidFill>
              </a:rPr>
              <a:t>đã</a:t>
            </a:r>
            <a:r>
              <a:rPr lang="en-US" sz="2400" dirty="0">
                <a:solidFill>
                  <a:srgbClr val="FF3300"/>
                </a:solidFill>
              </a:rPr>
              <a:t> </a:t>
            </a:r>
            <a:r>
              <a:rPr lang="en-US" sz="2400" dirty="0" err="1">
                <a:solidFill>
                  <a:srgbClr val="FF3300"/>
                </a:solidFill>
              </a:rPr>
              <a:t>được</a:t>
            </a:r>
            <a:r>
              <a:rPr lang="en-US" sz="2400" dirty="0">
                <a:solidFill>
                  <a:srgbClr val="FF3300"/>
                </a:solidFill>
              </a:rPr>
              <a:t> </a:t>
            </a:r>
            <a:r>
              <a:rPr lang="en-US" sz="2400" dirty="0" err="1">
                <a:solidFill>
                  <a:srgbClr val="FF3300"/>
                </a:solidFill>
              </a:rPr>
              <a:t>cả</a:t>
            </a:r>
            <a:r>
              <a:rPr lang="en-US" sz="2400" dirty="0">
                <a:solidFill>
                  <a:srgbClr val="FF3300"/>
                </a:solidFill>
              </a:rPr>
              <a:t> </a:t>
            </a:r>
            <a:r>
              <a:rPr lang="en-US" sz="2400" dirty="0" err="1">
                <a:solidFill>
                  <a:srgbClr val="FF3300"/>
                </a:solidFill>
              </a:rPr>
              <a:t>thế</a:t>
            </a:r>
            <a:r>
              <a:rPr lang="en-US" sz="2400" dirty="0">
                <a:solidFill>
                  <a:srgbClr val="FF3300"/>
                </a:solidFill>
              </a:rPr>
              <a:t> </a:t>
            </a:r>
            <a:r>
              <a:rPr lang="en-US" sz="2400" dirty="0" err="1">
                <a:solidFill>
                  <a:srgbClr val="FF3300"/>
                </a:solidFill>
              </a:rPr>
              <a:t>giới</a:t>
            </a:r>
            <a:r>
              <a:rPr lang="en-US" sz="2400" dirty="0">
                <a:solidFill>
                  <a:srgbClr val="FF3300"/>
                </a:solidFill>
              </a:rPr>
              <a:t> </a:t>
            </a:r>
            <a:r>
              <a:rPr lang="en-US" sz="2400" dirty="0" err="1">
                <a:solidFill>
                  <a:srgbClr val="FF3300"/>
                </a:solidFill>
              </a:rPr>
              <a:t>biết</a:t>
            </a:r>
            <a:r>
              <a:rPr lang="en-US" sz="2400" dirty="0">
                <a:solidFill>
                  <a:srgbClr val="FF3300"/>
                </a:solidFill>
              </a:rPr>
              <a:t> </a:t>
            </a:r>
            <a:r>
              <a:rPr lang="en-US" sz="2400" dirty="0" err="1">
                <a:solidFill>
                  <a:srgbClr val="FF3300"/>
                </a:solidFill>
              </a:rPr>
              <a:t>đến</a:t>
            </a:r>
            <a:r>
              <a:rPr lang="en-US" sz="2400" dirty="0">
                <a:solidFill>
                  <a:srgbClr val="FF3300"/>
                </a:solidFill>
              </a:rPr>
              <a:t> </a:t>
            </a:r>
            <a:r>
              <a:rPr lang="en-US" sz="2400" dirty="0" err="1">
                <a:solidFill>
                  <a:srgbClr val="FF3300"/>
                </a:solidFill>
              </a:rPr>
              <a:t>với</a:t>
            </a:r>
            <a:r>
              <a:rPr lang="en-US" sz="2400" dirty="0">
                <a:solidFill>
                  <a:srgbClr val="FF3300"/>
                </a:solidFill>
              </a:rPr>
              <a:t> </a:t>
            </a:r>
            <a:r>
              <a:rPr lang="en-US" sz="2400" dirty="0" err="1">
                <a:solidFill>
                  <a:srgbClr val="FF3300"/>
                </a:solidFill>
              </a:rPr>
              <a:t>nhiều</a:t>
            </a:r>
            <a:r>
              <a:rPr lang="en-US" sz="2400" dirty="0">
                <a:solidFill>
                  <a:srgbClr val="FF3300"/>
                </a:solidFill>
              </a:rPr>
              <a:t> </a:t>
            </a:r>
            <a:r>
              <a:rPr lang="en-US" sz="2400" dirty="0" err="1">
                <a:solidFill>
                  <a:srgbClr val="FF3300"/>
                </a:solidFill>
              </a:rPr>
              <a:t>công</a:t>
            </a:r>
            <a:r>
              <a:rPr lang="en-US" sz="2400" dirty="0">
                <a:solidFill>
                  <a:srgbClr val="FF3300"/>
                </a:solidFill>
              </a:rPr>
              <a:t> </a:t>
            </a:r>
            <a:r>
              <a:rPr lang="en-US" sz="2400" dirty="0" err="1">
                <a:solidFill>
                  <a:srgbClr val="FF3300"/>
                </a:solidFill>
              </a:rPr>
              <a:t>trình</a:t>
            </a:r>
            <a:r>
              <a:rPr lang="en-US" sz="2400" dirty="0">
                <a:solidFill>
                  <a:srgbClr val="FF3300"/>
                </a:solidFill>
              </a:rPr>
              <a:t> </a:t>
            </a:r>
            <a:r>
              <a:rPr lang="en-US" sz="2400" dirty="0" err="1">
                <a:solidFill>
                  <a:srgbClr val="FF3300"/>
                </a:solidFill>
              </a:rPr>
              <a:t>nghiên</a:t>
            </a:r>
            <a:r>
              <a:rPr lang="en-US" sz="2400" dirty="0">
                <a:solidFill>
                  <a:srgbClr val="FF3300"/>
                </a:solidFill>
              </a:rPr>
              <a:t> </a:t>
            </a:r>
            <a:r>
              <a:rPr lang="en-US" sz="2400" dirty="0" err="1">
                <a:solidFill>
                  <a:srgbClr val="FF3300"/>
                </a:solidFill>
              </a:rPr>
              <a:t>cứu</a:t>
            </a:r>
            <a:r>
              <a:rPr lang="en-US" sz="2400" dirty="0">
                <a:solidFill>
                  <a:srgbClr val="FF3300"/>
                </a:solidFill>
              </a:rPr>
              <a:t> </a:t>
            </a:r>
            <a:r>
              <a:rPr lang="en-US" sz="2400" dirty="0" err="1">
                <a:solidFill>
                  <a:srgbClr val="FF3300"/>
                </a:solidFill>
              </a:rPr>
              <a:t>nổi</a:t>
            </a:r>
            <a:r>
              <a:rPr lang="en-US" sz="2400" dirty="0">
                <a:solidFill>
                  <a:srgbClr val="FF3300"/>
                </a:solidFill>
              </a:rPr>
              <a:t> </a:t>
            </a:r>
            <a:r>
              <a:rPr lang="en-US" sz="2400" dirty="0" err="1">
                <a:solidFill>
                  <a:srgbClr val="FF3300"/>
                </a:solidFill>
              </a:rPr>
              <a:t>tiếng</a:t>
            </a:r>
            <a:r>
              <a:rPr lang="en-US" sz="2400" dirty="0">
                <a:solidFill>
                  <a:srgbClr val="FF3300"/>
                </a:solidFill>
              </a:rPr>
              <a:t> </a:t>
            </a:r>
            <a:r>
              <a:rPr lang="en-US" sz="2400" dirty="0" err="1">
                <a:solidFill>
                  <a:srgbClr val="FF3300"/>
                </a:solidFill>
              </a:rPr>
              <a:t>và</a:t>
            </a:r>
            <a:r>
              <a:rPr lang="en-US" sz="2400" dirty="0">
                <a:solidFill>
                  <a:srgbClr val="FF3300"/>
                </a:solidFill>
              </a:rPr>
              <a:t> </a:t>
            </a:r>
            <a:r>
              <a:rPr lang="en-US" sz="2400" dirty="0" err="1">
                <a:solidFill>
                  <a:srgbClr val="FF3300"/>
                </a:solidFill>
              </a:rPr>
              <a:t>đặc</a:t>
            </a:r>
            <a:r>
              <a:rPr lang="en-US" sz="2400" dirty="0">
                <a:solidFill>
                  <a:srgbClr val="FF3300"/>
                </a:solidFill>
              </a:rPr>
              <a:t> </a:t>
            </a:r>
            <a:r>
              <a:rPr lang="en-US" sz="2400" dirty="0" err="1">
                <a:solidFill>
                  <a:srgbClr val="FF3300"/>
                </a:solidFill>
              </a:rPr>
              <a:t>biệt</a:t>
            </a:r>
            <a:r>
              <a:rPr lang="en-US" sz="2400" dirty="0">
                <a:solidFill>
                  <a:srgbClr val="FF3300"/>
                </a:solidFill>
              </a:rPr>
              <a:t> </a:t>
            </a:r>
            <a:r>
              <a:rPr lang="en-US" sz="2400" dirty="0" err="1">
                <a:solidFill>
                  <a:srgbClr val="FF3300"/>
                </a:solidFill>
              </a:rPr>
              <a:t>là</a:t>
            </a:r>
            <a:r>
              <a:rPr lang="en-US" sz="2400" dirty="0">
                <a:solidFill>
                  <a:srgbClr val="FF3300"/>
                </a:solidFill>
              </a:rPr>
              <a:t> </a:t>
            </a:r>
            <a:r>
              <a:rPr lang="en-US" sz="2400" dirty="0" err="1">
                <a:solidFill>
                  <a:srgbClr val="FF3300"/>
                </a:solidFill>
              </a:rPr>
              <a:t>phương</a:t>
            </a:r>
            <a:r>
              <a:rPr lang="en-US" sz="2400" dirty="0">
                <a:solidFill>
                  <a:srgbClr val="FF3300"/>
                </a:solidFill>
              </a:rPr>
              <a:t> </a:t>
            </a:r>
            <a:r>
              <a:rPr lang="en-US" sz="2400" dirty="0" err="1">
                <a:solidFill>
                  <a:srgbClr val="FF3300"/>
                </a:solidFill>
              </a:rPr>
              <a:t>trình</a:t>
            </a:r>
            <a:r>
              <a:rPr lang="en-US" sz="2400" dirty="0">
                <a:solidFill>
                  <a:srgbClr val="FF3300"/>
                </a:solidFill>
              </a:rPr>
              <a:t> </a:t>
            </a:r>
            <a:r>
              <a:rPr lang="en-US" sz="2400" dirty="0" err="1">
                <a:solidFill>
                  <a:srgbClr val="FF3300"/>
                </a:solidFill>
              </a:rPr>
              <a:t>mang</a:t>
            </a:r>
            <a:r>
              <a:rPr lang="en-US" sz="2400" dirty="0">
                <a:solidFill>
                  <a:srgbClr val="FF3300"/>
                </a:solidFill>
              </a:rPr>
              <a:t> </a:t>
            </a:r>
            <a:r>
              <a:rPr lang="en-US" sz="2400" dirty="0" err="1">
                <a:solidFill>
                  <a:srgbClr val="FF3300"/>
                </a:solidFill>
              </a:rPr>
              <a:t>tên</a:t>
            </a:r>
            <a:r>
              <a:rPr lang="en-US" sz="2400" dirty="0">
                <a:solidFill>
                  <a:srgbClr val="FF3300"/>
                </a:solidFill>
              </a:rPr>
              <a:t> </a:t>
            </a:r>
            <a:r>
              <a:rPr lang="en-US" sz="2400" dirty="0" err="1">
                <a:solidFill>
                  <a:srgbClr val="FF3300"/>
                </a:solidFill>
              </a:rPr>
              <a:t>ông</a:t>
            </a:r>
            <a:r>
              <a:rPr lang="en-US" sz="2400" dirty="0">
                <a:solidFill>
                  <a:srgbClr val="FF3300"/>
                </a:solidFill>
              </a:rPr>
              <a:t> – </a:t>
            </a:r>
            <a:r>
              <a:rPr lang="en-US" sz="2400" dirty="0" err="1">
                <a:solidFill>
                  <a:srgbClr val="FF3300"/>
                </a:solidFill>
              </a:rPr>
              <a:t>Phương</a:t>
            </a:r>
            <a:r>
              <a:rPr lang="en-US" sz="2400" dirty="0">
                <a:solidFill>
                  <a:srgbClr val="FF3300"/>
                </a:solidFill>
              </a:rPr>
              <a:t> </a:t>
            </a:r>
            <a:r>
              <a:rPr lang="en-US" sz="2400" dirty="0" err="1">
                <a:solidFill>
                  <a:srgbClr val="FF3300"/>
                </a:solidFill>
              </a:rPr>
              <a:t>trình</a:t>
            </a:r>
            <a:r>
              <a:rPr lang="en-US"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en-US" sz="2400" dirty="0">
                <a:solidFill>
                  <a:srgbClr val="FF3300"/>
                </a:solidFill>
              </a:rPr>
              <a:t>. </a:t>
            </a:r>
            <a:r>
              <a:rPr lang="en-US" sz="2400" dirty="0" err="1">
                <a:solidFill>
                  <a:srgbClr val="FF3300"/>
                </a:solidFill>
              </a:rPr>
              <a:t>Ông</a:t>
            </a:r>
            <a:r>
              <a:rPr lang="en-US" sz="2400" dirty="0">
                <a:solidFill>
                  <a:srgbClr val="FF3300"/>
                </a:solidFill>
              </a:rPr>
              <a:t> </a:t>
            </a:r>
            <a:r>
              <a:rPr lang="en-US" sz="2400" dirty="0" err="1">
                <a:solidFill>
                  <a:srgbClr val="FF3300"/>
                </a:solidFill>
              </a:rPr>
              <a:t>là</a:t>
            </a:r>
            <a:r>
              <a:rPr lang="en-US" sz="2400" dirty="0">
                <a:solidFill>
                  <a:srgbClr val="FF3300"/>
                </a:solidFill>
              </a:rPr>
              <a:t> </a:t>
            </a:r>
            <a:r>
              <a:rPr lang="en-US" sz="2400" dirty="0" err="1">
                <a:solidFill>
                  <a:srgbClr val="FF3300"/>
                </a:solidFill>
              </a:rPr>
              <a:t>người</a:t>
            </a:r>
            <a:r>
              <a:rPr lang="en-US" sz="2400" dirty="0">
                <a:solidFill>
                  <a:srgbClr val="FF3300"/>
                </a:solidFill>
              </a:rPr>
              <a:t> Hi </a:t>
            </a:r>
            <a:r>
              <a:rPr lang="en-US" sz="2400" dirty="0" err="1">
                <a:solidFill>
                  <a:srgbClr val="FF3300"/>
                </a:solidFill>
              </a:rPr>
              <a:t>lạp</a:t>
            </a:r>
            <a:r>
              <a:rPr lang="en-US" sz="2400" dirty="0">
                <a:solidFill>
                  <a:srgbClr val="FF3300"/>
                </a:solidFill>
              </a:rPr>
              <a:t>, </a:t>
            </a:r>
            <a:r>
              <a:rPr lang="en-US" sz="2400" dirty="0" err="1">
                <a:solidFill>
                  <a:srgbClr val="FF3300"/>
                </a:solidFill>
              </a:rPr>
              <a:t>sống</a:t>
            </a:r>
            <a:r>
              <a:rPr lang="en-US" sz="2400" dirty="0">
                <a:solidFill>
                  <a:srgbClr val="FF3300"/>
                </a:solidFill>
              </a:rPr>
              <a:t> </a:t>
            </a:r>
            <a:r>
              <a:rPr lang="en-US" sz="2400" dirty="0" err="1">
                <a:solidFill>
                  <a:srgbClr val="FF3300"/>
                </a:solidFill>
              </a:rPr>
              <a:t>vào</a:t>
            </a:r>
            <a:r>
              <a:rPr lang="en-US" sz="2400" dirty="0">
                <a:solidFill>
                  <a:srgbClr val="FF3300"/>
                </a:solidFill>
              </a:rPr>
              <a:t> </a:t>
            </a:r>
            <a:r>
              <a:rPr lang="en-US" sz="2400" dirty="0" err="1">
                <a:solidFill>
                  <a:srgbClr val="FF3300"/>
                </a:solidFill>
              </a:rPr>
              <a:t>những</a:t>
            </a:r>
            <a:r>
              <a:rPr lang="en-US" sz="2400" dirty="0">
                <a:solidFill>
                  <a:srgbClr val="FF3300"/>
                </a:solidFill>
              </a:rPr>
              <a:t> </a:t>
            </a:r>
            <a:r>
              <a:rPr lang="en-US" sz="2400" dirty="0" err="1">
                <a:solidFill>
                  <a:srgbClr val="FF3300"/>
                </a:solidFill>
              </a:rPr>
              <a:t>năm</a:t>
            </a:r>
            <a:r>
              <a:rPr lang="en-US" sz="2400" dirty="0">
                <a:solidFill>
                  <a:srgbClr val="FF3300"/>
                </a:solidFill>
              </a:rPr>
              <a:t> </a:t>
            </a:r>
            <a:r>
              <a:rPr lang="en-US" sz="2400" dirty="0" err="1">
                <a:solidFill>
                  <a:srgbClr val="FF3300"/>
                </a:solidFill>
              </a:rPr>
              <a:t>trước</a:t>
            </a:r>
            <a:r>
              <a:rPr lang="en-US" sz="2400" dirty="0">
                <a:solidFill>
                  <a:srgbClr val="FF3300"/>
                </a:solidFill>
              </a:rPr>
              <a:t> </a:t>
            </a:r>
            <a:r>
              <a:rPr lang="en-US" sz="2400" dirty="0" err="1">
                <a:solidFill>
                  <a:srgbClr val="FF3300"/>
                </a:solidFill>
              </a:rPr>
              <a:t>Công</a:t>
            </a:r>
            <a:r>
              <a:rPr lang="en-US" sz="2400" dirty="0">
                <a:solidFill>
                  <a:srgbClr val="FF3300"/>
                </a:solidFill>
              </a:rPr>
              <a:t> </a:t>
            </a:r>
            <a:r>
              <a:rPr lang="en-US" sz="2400" dirty="0" err="1">
                <a:solidFill>
                  <a:srgbClr val="FF3300"/>
                </a:solidFill>
              </a:rPr>
              <a:t>Nguyên</a:t>
            </a:r>
            <a:r>
              <a:rPr lang="en-US" sz="2400" dirty="0">
                <a:solidFill>
                  <a:srgbClr val="FF3300"/>
                </a:solidFill>
              </a:rPr>
              <a:t>.</a:t>
            </a:r>
            <a:br>
              <a:rPr lang="en-US" sz="2400" dirty="0">
                <a:solidFill>
                  <a:srgbClr val="FF3300"/>
                </a:solidFill>
              </a:rPr>
            </a:br>
            <a:r>
              <a:rPr lang="en-US" sz="2400" dirty="0">
                <a:solidFill>
                  <a:srgbClr val="FF3300"/>
                </a:solidFill>
              </a:rPr>
              <a:t>     </a:t>
            </a:r>
            <a:r>
              <a:rPr lang="en-US" sz="2400" dirty="0" err="1">
                <a:solidFill>
                  <a:srgbClr val="FF3300"/>
                </a:solidFill>
              </a:rPr>
              <a:t>Hôm</a:t>
            </a:r>
            <a:r>
              <a:rPr lang="en-US" sz="2400" dirty="0">
                <a:solidFill>
                  <a:srgbClr val="FF3300"/>
                </a:solidFill>
              </a:rPr>
              <a:t> nay </a:t>
            </a:r>
            <a:r>
              <a:rPr lang="en-US" sz="2400" dirty="0" err="1">
                <a:solidFill>
                  <a:srgbClr val="FF3300"/>
                </a:solidFill>
              </a:rPr>
              <a:t>chúng</a:t>
            </a:r>
            <a:r>
              <a:rPr lang="en-US" sz="2400" dirty="0">
                <a:solidFill>
                  <a:srgbClr val="FF3300"/>
                </a:solidFill>
              </a:rPr>
              <a:t> </a:t>
            </a:r>
            <a:r>
              <a:rPr lang="en-US" sz="2400" dirty="0" err="1">
                <a:solidFill>
                  <a:srgbClr val="FF3300"/>
                </a:solidFill>
              </a:rPr>
              <a:t>ta</a:t>
            </a:r>
            <a:r>
              <a:rPr lang="en-US" sz="2400" dirty="0">
                <a:solidFill>
                  <a:srgbClr val="FF3300"/>
                </a:solidFill>
              </a:rPr>
              <a:t> </a:t>
            </a:r>
            <a:r>
              <a:rPr lang="en-US" sz="2400" dirty="0" err="1">
                <a:solidFill>
                  <a:srgbClr val="FF3300"/>
                </a:solidFill>
              </a:rPr>
              <a:t>sẽ</a:t>
            </a:r>
            <a:r>
              <a:rPr lang="en-US" sz="2400" dirty="0">
                <a:solidFill>
                  <a:srgbClr val="FF3300"/>
                </a:solidFill>
              </a:rPr>
              <a:t> </a:t>
            </a:r>
            <a:r>
              <a:rPr lang="en-US" sz="2400" dirty="0" err="1">
                <a:solidFill>
                  <a:srgbClr val="FF3300"/>
                </a:solidFill>
              </a:rPr>
              <a:t>tìm</a:t>
            </a:r>
            <a:r>
              <a:rPr lang="en-US" sz="2400" dirty="0">
                <a:solidFill>
                  <a:srgbClr val="FF3300"/>
                </a:solidFill>
              </a:rPr>
              <a:t> </a:t>
            </a:r>
            <a:r>
              <a:rPr lang="en-US" sz="2400" dirty="0" err="1">
                <a:solidFill>
                  <a:srgbClr val="FF3300"/>
                </a:solidFill>
              </a:rPr>
              <a:t>hiểu</a:t>
            </a:r>
            <a:r>
              <a:rPr lang="en-US" sz="2400" dirty="0">
                <a:solidFill>
                  <a:srgbClr val="FF3300"/>
                </a:solidFill>
              </a:rPr>
              <a:t> </a:t>
            </a:r>
            <a:r>
              <a:rPr lang="en-US" sz="2400" dirty="0" err="1">
                <a:solidFill>
                  <a:srgbClr val="FF3300"/>
                </a:solidFill>
              </a:rPr>
              <a:t>thêm</a:t>
            </a:r>
            <a:r>
              <a:rPr lang="en-US" sz="2400" dirty="0">
                <a:solidFill>
                  <a:srgbClr val="FF3300"/>
                </a:solidFill>
              </a:rPr>
              <a:t> </a:t>
            </a:r>
            <a:r>
              <a:rPr lang="en-US" sz="2400" dirty="0" err="1">
                <a:solidFill>
                  <a:srgbClr val="FF3300"/>
                </a:solidFill>
              </a:rPr>
              <a:t>về</a:t>
            </a:r>
            <a:r>
              <a:rPr lang="en-US" sz="2400" dirty="0">
                <a:solidFill>
                  <a:srgbClr val="FF3300"/>
                </a:solidFill>
              </a:rPr>
              <a:t> </a:t>
            </a:r>
            <a:r>
              <a:rPr lang="en-US" sz="2400" dirty="0" err="1">
                <a:solidFill>
                  <a:srgbClr val="FF3300"/>
                </a:solidFill>
              </a:rPr>
              <a:t>cuộc</a:t>
            </a:r>
            <a:r>
              <a:rPr lang="en-US" sz="2400" dirty="0">
                <a:solidFill>
                  <a:srgbClr val="FF3300"/>
                </a:solidFill>
              </a:rPr>
              <a:t> </a:t>
            </a:r>
            <a:r>
              <a:rPr lang="en-US" sz="2400" dirty="0" err="1">
                <a:solidFill>
                  <a:srgbClr val="FF3300"/>
                </a:solidFill>
              </a:rPr>
              <a:t>đời</a:t>
            </a:r>
            <a:r>
              <a:rPr lang="en-US" sz="2400" dirty="0">
                <a:solidFill>
                  <a:srgbClr val="FF3300"/>
                </a:solidFill>
              </a:rPr>
              <a:t> </a:t>
            </a:r>
            <a:r>
              <a:rPr lang="en-US" sz="2400" dirty="0" err="1">
                <a:solidFill>
                  <a:srgbClr val="FF3300"/>
                </a:solidFill>
              </a:rPr>
              <a:t>của</a:t>
            </a:r>
            <a:r>
              <a:rPr lang="en-US" sz="2400" dirty="0">
                <a:solidFill>
                  <a:srgbClr val="FF3300"/>
                </a:solidFill>
              </a:rPr>
              <a:t> </a:t>
            </a:r>
            <a:r>
              <a:rPr lang="en-US" sz="2400" dirty="0" err="1">
                <a:solidFill>
                  <a:srgbClr val="FF3300"/>
                </a:solidFill>
              </a:rPr>
              <a:t>ông</a:t>
            </a:r>
            <a:r>
              <a:rPr lang="en-US" sz="2400" dirty="0">
                <a:solidFill>
                  <a:srgbClr val="FF3300"/>
                </a:solidFill>
              </a:rPr>
              <a:t> </a:t>
            </a:r>
            <a:r>
              <a:rPr lang="en-US" sz="2400" dirty="0" err="1">
                <a:solidFill>
                  <a:srgbClr val="FF3300"/>
                </a:solidFill>
              </a:rPr>
              <a:t>nhé</a:t>
            </a:r>
            <a:r>
              <a:rPr lang="en-US" sz="2400" dirty="0">
                <a:solidFill>
                  <a:srgbClr val="FF3300"/>
                </a:solidFill>
              </a:rPr>
              <a:t>.</a:t>
            </a:r>
            <a:br>
              <a:rPr lang="en-US" sz="2400" dirty="0">
                <a:solidFill>
                  <a:srgbClr val="FF3300"/>
                </a:solidFill>
              </a:rPr>
            </a:br>
            <a:r>
              <a:rPr lang="en-US" sz="2400" dirty="0">
                <a:solidFill>
                  <a:srgbClr val="FF3300"/>
                </a:solidFill>
              </a:rPr>
              <a:t>     </a:t>
            </a:r>
            <a:r>
              <a:rPr lang="en-US" sz="2400" dirty="0" err="1">
                <a:solidFill>
                  <a:srgbClr val="FF3300"/>
                </a:solidFill>
              </a:rPr>
              <a:t>Sau</a:t>
            </a:r>
            <a:r>
              <a:rPr lang="en-US" sz="2400" dirty="0">
                <a:solidFill>
                  <a:srgbClr val="FF3300"/>
                </a:solidFill>
              </a:rPr>
              <a:t> </a:t>
            </a:r>
            <a:r>
              <a:rPr lang="en-US" sz="2400" dirty="0" err="1">
                <a:solidFill>
                  <a:srgbClr val="FF3300"/>
                </a:solidFill>
              </a:rPr>
              <a:t>khi</a:t>
            </a:r>
            <a:r>
              <a:rPr lang="en-US"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en-US" sz="2400" dirty="0">
                <a:solidFill>
                  <a:srgbClr val="FF3300"/>
                </a:solidFill>
              </a:rPr>
              <a:t> </a:t>
            </a:r>
            <a:r>
              <a:rPr lang="en-US" sz="2400" dirty="0" err="1">
                <a:solidFill>
                  <a:srgbClr val="FF3300"/>
                </a:solidFill>
              </a:rPr>
              <a:t>chết</a:t>
            </a:r>
            <a:r>
              <a:rPr lang="en-US" sz="2400" dirty="0">
                <a:solidFill>
                  <a:srgbClr val="FF3300"/>
                </a:solidFill>
              </a:rPr>
              <a:t>, </a:t>
            </a:r>
            <a:r>
              <a:rPr lang="en-US" sz="2400" dirty="0" err="1">
                <a:solidFill>
                  <a:srgbClr val="FF3300"/>
                </a:solidFill>
              </a:rPr>
              <a:t>trên</a:t>
            </a:r>
            <a:r>
              <a:rPr lang="en-US" sz="2400" dirty="0">
                <a:solidFill>
                  <a:srgbClr val="FF3300"/>
                </a:solidFill>
              </a:rPr>
              <a:t> </a:t>
            </a:r>
            <a:r>
              <a:rPr lang="en-US" sz="2400" dirty="0" err="1">
                <a:solidFill>
                  <a:srgbClr val="FF3300"/>
                </a:solidFill>
              </a:rPr>
              <a:t>mộ</a:t>
            </a:r>
            <a:r>
              <a:rPr lang="en-US" sz="2400" dirty="0">
                <a:solidFill>
                  <a:srgbClr val="FF3300"/>
                </a:solidFill>
              </a:rPr>
              <a:t> </a:t>
            </a:r>
            <a:r>
              <a:rPr lang="en-US" sz="2400" dirty="0" err="1">
                <a:solidFill>
                  <a:srgbClr val="FF3300"/>
                </a:solidFill>
              </a:rPr>
              <a:t>ông</a:t>
            </a:r>
            <a:r>
              <a:rPr lang="en-US" sz="2400" dirty="0">
                <a:solidFill>
                  <a:srgbClr val="FF3300"/>
                </a:solidFill>
              </a:rPr>
              <a:t>, </a:t>
            </a:r>
            <a:r>
              <a:rPr lang="en-US" sz="2400" dirty="0" err="1">
                <a:solidFill>
                  <a:srgbClr val="FF3300"/>
                </a:solidFill>
              </a:rPr>
              <a:t>người</a:t>
            </a:r>
            <a:r>
              <a:rPr lang="en-US" sz="2400" dirty="0">
                <a:solidFill>
                  <a:srgbClr val="FF3300"/>
                </a:solidFill>
              </a:rPr>
              <a:t> </a:t>
            </a:r>
            <a:r>
              <a:rPr lang="en-US" sz="2400" dirty="0" err="1">
                <a:solidFill>
                  <a:srgbClr val="FF3300"/>
                </a:solidFill>
              </a:rPr>
              <a:t>ta</a:t>
            </a:r>
            <a:r>
              <a:rPr lang="en-US" sz="2400" dirty="0">
                <a:solidFill>
                  <a:srgbClr val="FF3300"/>
                </a:solidFill>
              </a:rPr>
              <a:t> </a:t>
            </a:r>
            <a:r>
              <a:rPr lang="en-US" sz="2400" dirty="0" err="1">
                <a:solidFill>
                  <a:srgbClr val="FF3300"/>
                </a:solidFill>
              </a:rPr>
              <a:t>khắc</a:t>
            </a:r>
            <a:r>
              <a:rPr lang="en-US" sz="2400" dirty="0">
                <a:solidFill>
                  <a:srgbClr val="FF3300"/>
                </a:solidFill>
              </a:rPr>
              <a:t> </a:t>
            </a:r>
            <a:r>
              <a:rPr lang="en-US" sz="2400" dirty="0" err="1">
                <a:solidFill>
                  <a:srgbClr val="FF3300"/>
                </a:solidFill>
              </a:rPr>
              <a:t>một</a:t>
            </a:r>
            <a:r>
              <a:rPr lang="en-US" sz="2400" dirty="0">
                <a:solidFill>
                  <a:srgbClr val="FF3300"/>
                </a:solidFill>
              </a:rPr>
              <a:t> </a:t>
            </a:r>
            <a:r>
              <a:rPr lang="en-US" sz="2400" dirty="0" err="1">
                <a:solidFill>
                  <a:srgbClr val="FF3300"/>
                </a:solidFill>
              </a:rPr>
              <a:t>tấm</a:t>
            </a:r>
            <a:r>
              <a:rPr lang="en-US" sz="2400" dirty="0">
                <a:solidFill>
                  <a:srgbClr val="FF3300"/>
                </a:solidFill>
              </a:rPr>
              <a:t> </a:t>
            </a:r>
            <a:r>
              <a:rPr lang="en-US" sz="2400" dirty="0" err="1">
                <a:solidFill>
                  <a:srgbClr val="FF3300"/>
                </a:solidFill>
              </a:rPr>
              <a:t>bia</a:t>
            </a:r>
            <a:r>
              <a:rPr lang="en-US" sz="2400" dirty="0">
                <a:solidFill>
                  <a:srgbClr val="FF3300"/>
                </a:solidFill>
              </a:rPr>
              <a:t> </a:t>
            </a:r>
            <a:r>
              <a:rPr lang="en-US" sz="2400" dirty="0" err="1">
                <a:solidFill>
                  <a:srgbClr val="FF3300"/>
                </a:solidFill>
              </a:rPr>
              <a:t>đá</a:t>
            </a:r>
            <a:r>
              <a:rPr lang="en-US" sz="2400" dirty="0">
                <a:solidFill>
                  <a:srgbClr val="FF3300"/>
                </a:solidFill>
              </a:rPr>
              <a:t> </a:t>
            </a:r>
            <a:r>
              <a:rPr lang="en-US" sz="2400" dirty="0" err="1">
                <a:solidFill>
                  <a:srgbClr val="FF3300"/>
                </a:solidFill>
              </a:rPr>
              <a:t>ghi</a:t>
            </a:r>
            <a:r>
              <a:rPr lang="en-US" sz="2400" dirty="0">
                <a:solidFill>
                  <a:srgbClr val="FF3300"/>
                </a:solidFill>
              </a:rPr>
              <a:t> </a:t>
            </a:r>
            <a:r>
              <a:rPr lang="en-US" sz="2400" dirty="0" err="1">
                <a:solidFill>
                  <a:srgbClr val="FF3300"/>
                </a:solidFill>
              </a:rPr>
              <a:t>tóm</a:t>
            </a:r>
            <a:r>
              <a:rPr lang="en-US" sz="2400" dirty="0">
                <a:solidFill>
                  <a:srgbClr val="FF3300"/>
                </a:solidFill>
              </a:rPr>
              <a:t> </a:t>
            </a:r>
            <a:r>
              <a:rPr lang="en-US" sz="2400" dirty="0" err="1">
                <a:solidFill>
                  <a:srgbClr val="FF3300"/>
                </a:solidFill>
              </a:rPr>
              <a:t>tắt</a:t>
            </a:r>
            <a:r>
              <a:rPr lang="en-US" sz="2400" dirty="0">
                <a:solidFill>
                  <a:srgbClr val="FF3300"/>
                </a:solidFill>
              </a:rPr>
              <a:t> </a:t>
            </a:r>
            <a:r>
              <a:rPr lang="en-US" sz="2400" dirty="0" err="1">
                <a:solidFill>
                  <a:srgbClr val="FF3300"/>
                </a:solidFill>
              </a:rPr>
              <a:t>cuộc</a:t>
            </a:r>
            <a:r>
              <a:rPr lang="en-US" sz="2400" dirty="0">
                <a:solidFill>
                  <a:srgbClr val="FF3300"/>
                </a:solidFill>
              </a:rPr>
              <a:t> </a:t>
            </a:r>
            <a:r>
              <a:rPr lang="en-US" sz="2400" dirty="0" err="1">
                <a:solidFill>
                  <a:srgbClr val="FF3300"/>
                </a:solidFill>
              </a:rPr>
              <a:t>đời</a:t>
            </a:r>
            <a:r>
              <a:rPr lang="en-US" sz="2400" dirty="0">
                <a:solidFill>
                  <a:srgbClr val="FF3300"/>
                </a:solidFill>
              </a:rPr>
              <a:t> </a:t>
            </a:r>
            <a:r>
              <a:rPr lang="en-US" sz="2400" dirty="0" err="1">
                <a:solidFill>
                  <a:srgbClr val="FF3300"/>
                </a:solidFill>
              </a:rPr>
              <a:t>ông</a:t>
            </a:r>
            <a:r>
              <a:rPr lang="en-US" sz="2400" dirty="0">
                <a:solidFill>
                  <a:srgbClr val="FF3300"/>
                </a:solidFill>
              </a:rPr>
              <a:t> </a:t>
            </a:r>
            <a:r>
              <a:rPr lang="en-US" sz="2400" dirty="0" err="1">
                <a:solidFill>
                  <a:srgbClr val="FF3300"/>
                </a:solidFill>
              </a:rPr>
              <a:t>như</a:t>
            </a:r>
            <a:r>
              <a:rPr lang="en-US" sz="2400" dirty="0">
                <a:solidFill>
                  <a:srgbClr val="FF3300"/>
                </a:solidFill>
              </a:rPr>
              <a:t> </a:t>
            </a:r>
            <a:r>
              <a:rPr lang="en-US" sz="2400" dirty="0" err="1">
                <a:solidFill>
                  <a:srgbClr val="FF3300"/>
                </a:solidFill>
              </a:rPr>
              <a:t>sau</a:t>
            </a:r>
            <a:r>
              <a:rPr lang="en-US" sz="2400" dirty="0">
                <a:solidFill>
                  <a:srgbClr val="FF3300"/>
                </a:solidFill>
              </a:rPr>
              <a:t>:</a:t>
            </a:r>
            <a:br>
              <a:rPr lang="en-US" sz="2400" dirty="0">
                <a:solidFill>
                  <a:srgbClr val="FF3300"/>
                </a:solidFill>
              </a:rPr>
            </a:br>
            <a:r>
              <a:rPr lang="en-US" sz="2400" dirty="0">
                <a:solidFill>
                  <a:srgbClr val="FF3300"/>
                </a:solidFill>
              </a:rPr>
              <a:t>     "</a:t>
            </a:r>
            <a:r>
              <a:rPr lang="en-US" sz="2400" dirty="0" err="1">
                <a:solidFill>
                  <a:srgbClr val="FF3300"/>
                </a:solidFill>
              </a:rPr>
              <a:t>Hỡi</a:t>
            </a:r>
            <a:r>
              <a:rPr lang="en-US" sz="2400" dirty="0">
                <a:solidFill>
                  <a:srgbClr val="FF3300"/>
                </a:solidFill>
              </a:rPr>
              <a:t> </a:t>
            </a:r>
            <a:r>
              <a:rPr lang="en-US" sz="2400" dirty="0" err="1">
                <a:solidFill>
                  <a:srgbClr val="FF3300"/>
                </a:solidFill>
              </a:rPr>
              <a:t>người</a:t>
            </a:r>
            <a:r>
              <a:rPr lang="en-US" sz="2400" dirty="0">
                <a:solidFill>
                  <a:srgbClr val="FF3300"/>
                </a:solidFill>
              </a:rPr>
              <a:t> qua </a:t>
            </a:r>
            <a:r>
              <a:rPr lang="en-US" sz="2400" dirty="0" err="1">
                <a:solidFill>
                  <a:srgbClr val="FF3300"/>
                </a:solidFill>
              </a:rPr>
              <a:t>đường</a:t>
            </a:r>
            <a:r>
              <a:rPr lang="en-US" sz="2400" dirty="0">
                <a:solidFill>
                  <a:srgbClr val="FF3300"/>
                </a:solidFill>
              </a:rPr>
              <a:t>, </a:t>
            </a:r>
            <a:r>
              <a:rPr lang="en-US" sz="2400" dirty="0" err="1">
                <a:solidFill>
                  <a:srgbClr val="FF3300"/>
                </a:solidFill>
              </a:rPr>
              <a:t>nơi</a:t>
            </a:r>
            <a:r>
              <a:rPr lang="en-US" sz="2400" dirty="0">
                <a:solidFill>
                  <a:srgbClr val="FF3300"/>
                </a:solidFill>
              </a:rPr>
              <a:t> </a:t>
            </a:r>
            <a:r>
              <a:rPr lang="en-US" sz="2400" dirty="0" err="1">
                <a:solidFill>
                  <a:srgbClr val="FF3300"/>
                </a:solidFill>
              </a:rPr>
              <a:t>đây</a:t>
            </a:r>
            <a:r>
              <a:rPr lang="en-US" sz="2400" dirty="0">
                <a:solidFill>
                  <a:srgbClr val="FF3300"/>
                </a:solidFill>
              </a:rPr>
              <a:t> </a:t>
            </a:r>
            <a:r>
              <a:rPr lang="en-US" sz="2400" dirty="0" err="1">
                <a:solidFill>
                  <a:srgbClr val="FF3300"/>
                </a:solidFill>
              </a:rPr>
              <a:t>là</a:t>
            </a:r>
            <a:r>
              <a:rPr lang="en-US" sz="2400" dirty="0">
                <a:solidFill>
                  <a:srgbClr val="FF3300"/>
                </a:solidFill>
              </a:rPr>
              <a:t> </a:t>
            </a:r>
            <a:r>
              <a:rPr lang="en-US" sz="2400" dirty="0" err="1">
                <a:solidFill>
                  <a:srgbClr val="FF3300"/>
                </a:solidFill>
              </a:rPr>
              <a:t>nhà</a:t>
            </a:r>
            <a:r>
              <a:rPr lang="en-US" sz="2400" dirty="0">
                <a:solidFill>
                  <a:srgbClr val="FF3300"/>
                </a:solidFill>
              </a:rPr>
              <a:t> </a:t>
            </a:r>
            <a:r>
              <a:rPr lang="en-US" sz="2400" dirty="0" err="1">
                <a:solidFill>
                  <a:srgbClr val="FF3300"/>
                </a:solidFill>
              </a:rPr>
              <a:t>toán</a:t>
            </a:r>
            <a:r>
              <a:rPr lang="en-US" sz="2400" dirty="0">
                <a:solidFill>
                  <a:srgbClr val="FF3300"/>
                </a:solidFill>
              </a:rPr>
              <a:t> </a:t>
            </a:r>
            <a:r>
              <a:rPr lang="en-US" sz="2400" dirty="0" err="1">
                <a:solidFill>
                  <a:srgbClr val="FF3300"/>
                </a:solidFill>
              </a:rPr>
              <a:t>học</a:t>
            </a:r>
            <a:r>
              <a:rPr lang="en-US"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en-US" sz="2400" dirty="0">
                <a:solidFill>
                  <a:srgbClr val="FF3300"/>
                </a:solidFill>
              </a:rPr>
              <a:t> </a:t>
            </a:r>
            <a:r>
              <a:rPr lang="en-US" sz="2400" dirty="0" err="1">
                <a:solidFill>
                  <a:srgbClr val="FF3300"/>
                </a:solidFill>
              </a:rPr>
              <a:t>yên</a:t>
            </a:r>
            <a:r>
              <a:rPr lang="en-US" sz="2400" dirty="0">
                <a:solidFill>
                  <a:srgbClr val="FF3300"/>
                </a:solidFill>
              </a:rPr>
              <a:t> </a:t>
            </a:r>
            <a:r>
              <a:rPr lang="en-US" sz="2400" dirty="0" err="1">
                <a:solidFill>
                  <a:srgbClr val="FF3300"/>
                </a:solidFill>
              </a:rPr>
              <a:t>nghỉ</a:t>
            </a:r>
            <a:r>
              <a:rPr lang="en-US" sz="2400" dirty="0">
                <a:solidFill>
                  <a:srgbClr val="FF3300"/>
                </a:solidFill>
              </a:rPr>
              <a:t>. </a:t>
            </a:r>
            <a:r>
              <a:rPr lang="en-US" sz="2400" dirty="0" err="1">
                <a:solidFill>
                  <a:srgbClr val="FF3300"/>
                </a:solidFill>
              </a:rPr>
              <a:t>Những</a:t>
            </a:r>
            <a:r>
              <a:rPr lang="en-US" sz="2400" dirty="0">
                <a:solidFill>
                  <a:srgbClr val="FF3300"/>
                </a:solidFill>
              </a:rPr>
              <a:t> con </a:t>
            </a:r>
            <a:r>
              <a:rPr lang="en-US" sz="2400" dirty="0" err="1">
                <a:solidFill>
                  <a:srgbClr val="FF3300"/>
                </a:solidFill>
              </a:rPr>
              <a:t>số</a:t>
            </a:r>
            <a:r>
              <a:rPr lang="en-US" sz="2400" dirty="0">
                <a:solidFill>
                  <a:srgbClr val="FF3300"/>
                </a:solidFill>
              </a:rPr>
              <a:t> </a:t>
            </a:r>
            <a:r>
              <a:rPr lang="en-US" sz="2400" dirty="0" err="1">
                <a:solidFill>
                  <a:srgbClr val="FF3300"/>
                </a:solidFill>
              </a:rPr>
              <a:t>sau</a:t>
            </a:r>
            <a:r>
              <a:rPr lang="en-US" sz="2400" dirty="0">
                <a:solidFill>
                  <a:srgbClr val="FF3300"/>
                </a:solidFill>
              </a:rPr>
              <a:t> </a:t>
            </a:r>
            <a:r>
              <a:rPr lang="en-US" sz="2400" dirty="0" err="1">
                <a:solidFill>
                  <a:srgbClr val="FF3300"/>
                </a:solidFill>
              </a:rPr>
              <a:t>cho</a:t>
            </a:r>
            <a:r>
              <a:rPr lang="en-US" sz="2400" dirty="0">
                <a:solidFill>
                  <a:srgbClr val="FF3300"/>
                </a:solidFill>
              </a:rPr>
              <a:t> </a:t>
            </a:r>
            <a:r>
              <a:rPr lang="en-US" sz="2400" dirty="0" err="1">
                <a:solidFill>
                  <a:srgbClr val="FF3300"/>
                </a:solidFill>
              </a:rPr>
              <a:t>biết</a:t>
            </a:r>
            <a:r>
              <a:rPr lang="en-US" sz="2400" dirty="0">
                <a:solidFill>
                  <a:srgbClr val="FF3300"/>
                </a:solidFill>
              </a:rPr>
              <a:t> </a:t>
            </a:r>
            <a:r>
              <a:rPr lang="en-US" sz="2400" dirty="0" err="1">
                <a:solidFill>
                  <a:srgbClr val="FF3300"/>
                </a:solidFill>
              </a:rPr>
              <a:t>cuộc</a:t>
            </a:r>
            <a:r>
              <a:rPr lang="en-US" sz="2400" dirty="0">
                <a:solidFill>
                  <a:srgbClr val="FF3300"/>
                </a:solidFill>
              </a:rPr>
              <a:t> </a:t>
            </a:r>
            <a:r>
              <a:rPr lang="en-US" sz="2400" dirty="0" err="1">
                <a:solidFill>
                  <a:srgbClr val="FF3300"/>
                </a:solidFill>
              </a:rPr>
              <a:t>đời</a:t>
            </a:r>
            <a:r>
              <a:rPr lang="en-US" sz="2400" dirty="0">
                <a:solidFill>
                  <a:srgbClr val="FF3300"/>
                </a:solidFill>
              </a:rPr>
              <a:t> </a:t>
            </a:r>
            <a:r>
              <a:rPr lang="en-US" sz="2400" dirty="0" err="1">
                <a:solidFill>
                  <a:srgbClr val="FF3300"/>
                </a:solidFill>
              </a:rPr>
              <a:t>ông</a:t>
            </a:r>
            <a:r>
              <a:rPr lang="en-US" sz="2400" dirty="0">
                <a:solidFill>
                  <a:srgbClr val="FF3300"/>
                </a:solidFill>
              </a:rPr>
              <a:t>: </a:t>
            </a:r>
          </a:p>
          <a:p>
            <a:pPr lvl="1"/>
            <a:r>
              <a:rPr lang="fr-CA" sz="2400" dirty="0" err="1">
                <a:solidFill>
                  <a:srgbClr val="FF3300"/>
                </a:solidFill>
              </a:rPr>
              <a:t>Thời</a:t>
            </a:r>
            <a:r>
              <a:rPr lang="fr-CA" sz="2400" dirty="0">
                <a:solidFill>
                  <a:srgbClr val="FF3300"/>
                </a:solidFill>
              </a:rPr>
              <a:t> </a:t>
            </a:r>
            <a:r>
              <a:rPr lang="fr-CA" sz="2400" dirty="0" err="1">
                <a:solidFill>
                  <a:srgbClr val="FF3300"/>
                </a:solidFill>
              </a:rPr>
              <a:t>thơ</a:t>
            </a:r>
            <a:r>
              <a:rPr lang="fr-CA" sz="2400" dirty="0">
                <a:solidFill>
                  <a:srgbClr val="FF3300"/>
                </a:solidFill>
              </a:rPr>
              <a:t> </a:t>
            </a:r>
            <a:r>
              <a:rPr lang="fr-CA" sz="2400" dirty="0" err="1">
                <a:solidFill>
                  <a:srgbClr val="FF3300"/>
                </a:solidFill>
              </a:rPr>
              <a:t>ấu</a:t>
            </a:r>
            <a:r>
              <a:rPr lang="fr-CA" sz="2400" dirty="0">
                <a:solidFill>
                  <a:srgbClr val="FF3300"/>
                </a:solidFill>
              </a:rPr>
              <a:t> </a:t>
            </a:r>
            <a:r>
              <a:rPr lang="fr-CA" sz="2400" dirty="0" err="1">
                <a:solidFill>
                  <a:srgbClr val="FF3300"/>
                </a:solidFill>
              </a:rPr>
              <a:t>của</a:t>
            </a:r>
            <a:r>
              <a:rPr lang="fr-CA"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fr-CA" sz="2400" dirty="0">
                <a:solidFill>
                  <a:srgbClr val="FF3300"/>
                </a:solidFill>
              </a:rPr>
              <a:t> </a:t>
            </a:r>
            <a:r>
              <a:rPr lang="fr-CA" sz="2400" dirty="0" err="1">
                <a:solidFill>
                  <a:srgbClr val="FF3300"/>
                </a:solidFill>
              </a:rPr>
              <a:t>chiếm</a:t>
            </a:r>
            <a:r>
              <a:rPr lang="fr-CA" sz="2400" dirty="0">
                <a:solidFill>
                  <a:srgbClr val="FF3300"/>
                </a:solidFill>
              </a:rPr>
              <a:t> </a:t>
            </a:r>
            <a:r>
              <a:rPr lang="fr-CA" sz="2400" dirty="0" err="1">
                <a:solidFill>
                  <a:srgbClr val="FF3300"/>
                </a:solidFill>
              </a:rPr>
              <a:t>một</a:t>
            </a:r>
            <a:r>
              <a:rPr lang="fr-CA" sz="2400" dirty="0">
                <a:solidFill>
                  <a:srgbClr val="FF3300"/>
                </a:solidFill>
              </a:rPr>
              <a:t> </a:t>
            </a:r>
            <a:r>
              <a:rPr lang="fr-CA" sz="2400" dirty="0" err="1">
                <a:solidFill>
                  <a:srgbClr val="FF3300"/>
                </a:solidFill>
              </a:rPr>
              <a:t>phần</a:t>
            </a:r>
            <a:r>
              <a:rPr lang="fr-CA" sz="2400" dirty="0">
                <a:solidFill>
                  <a:srgbClr val="FF3300"/>
                </a:solidFill>
              </a:rPr>
              <a:t> </a:t>
            </a:r>
            <a:r>
              <a:rPr lang="fr-CA" sz="2400" dirty="0" err="1">
                <a:solidFill>
                  <a:srgbClr val="FF3300"/>
                </a:solidFill>
              </a:rPr>
              <a:t>sáu</a:t>
            </a:r>
            <a:r>
              <a:rPr lang="fr-CA" sz="2400" dirty="0">
                <a:solidFill>
                  <a:srgbClr val="FF3300"/>
                </a:solidFill>
              </a:rPr>
              <a:t> </a:t>
            </a:r>
            <a:r>
              <a:rPr lang="fr-CA" sz="2400" dirty="0" err="1">
                <a:solidFill>
                  <a:srgbClr val="FF3300"/>
                </a:solidFill>
              </a:rPr>
              <a:t>cuộc</a:t>
            </a:r>
            <a:r>
              <a:rPr lang="fr-CA" sz="2400" dirty="0">
                <a:solidFill>
                  <a:srgbClr val="FF3300"/>
                </a:solidFill>
              </a:rPr>
              <a:t> </a:t>
            </a:r>
            <a:r>
              <a:rPr lang="fr-CA" sz="2400" dirty="0" err="1">
                <a:solidFill>
                  <a:srgbClr val="FF3300"/>
                </a:solidFill>
              </a:rPr>
              <a:t>đời</a:t>
            </a:r>
            <a:r>
              <a:rPr lang="fr-CA" sz="2400" dirty="0">
                <a:solidFill>
                  <a:srgbClr val="FF3300"/>
                </a:solidFill>
              </a:rPr>
              <a:t>.</a:t>
            </a:r>
            <a:br>
              <a:rPr lang="fr-CA" sz="2400" dirty="0">
                <a:solidFill>
                  <a:srgbClr val="FF3300"/>
                </a:solidFill>
              </a:rPr>
            </a:br>
            <a:r>
              <a:rPr lang="fr-CA" sz="2400" dirty="0" err="1">
                <a:solidFill>
                  <a:srgbClr val="FF3300"/>
                </a:solidFill>
              </a:rPr>
              <a:t>Một</a:t>
            </a:r>
            <a:r>
              <a:rPr lang="fr-CA" sz="2400" dirty="0">
                <a:solidFill>
                  <a:srgbClr val="FF3300"/>
                </a:solidFill>
              </a:rPr>
              <a:t> </a:t>
            </a:r>
            <a:r>
              <a:rPr lang="fr-CA" sz="2400" dirty="0" err="1">
                <a:solidFill>
                  <a:srgbClr val="FF3300"/>
                </a:solidFill>
              </a:rPr>
              <a:t>phần</a:t>
            </a:r>
            <a:r>
              <a:rPr lang="fr-CA" sz="2400" dirty="0">
                <a:solidFill>
                  <a:srgbClr val="FF3300"/>
                </a:solidFill>
              </a:rPr>
              <a:t> </a:t>
            </a:r>
            <a:r>
              <a:rPr lang="fr-CA" sz="2400" dirty="0" err="1">
                <a:solidFill>
                  <a:srgbClr val="FF3300"/>
                </a:solidFill>
              </a:rPr>
              <a:t>mười</a:t>
            </a:r>
            <a:r>
              <a:rPr lang="fr-CA" sz="2400" dirty="0">
                <a:solidFill>
                  <a:srgbClr val="FF3300"/>
                </a:solidFill>
              </a:rPr>
              <a:t> </a:t>
            </a:r>
            <a:r>
              <a:rPr lang="fr-CA" sz="2400" dirty="0" err="1">
                <a:solidFill>
                  <a:srgbClr val="FF3300"/>
                </a:solidFill>
              </a:rPr>
              <a:t>hai</a:t>
            </a:r>
            <a:r>
              <a:rPr lang="fr-CA" sz="2400" dirty="0">
                <a:solidFill>
                  <a:srgbClr val="FF3300"/>
                </a:solidFill>
              </a:rPr>
              <a:t> </a:t>
            </a:r>
            <a:r>
              <a:rPr lang="fr-CA" sz="2400" dirty="0" err="1">
                <a:solidFill>
                  <a:srgbClr val="FF3300"/>
                </a:solidFill>
              </a:rPr>
              <a:t>cuộc</a:t>
            </a:r>
            <a:r>
              <a:rPr lang="fr-CA" sz="2400" dirty="0">
                <a:solidFill>
                  <a:srgbClr val="FF3300"/>
                </a:solidFill>
              </a:rPr>
              <a:t> </a:t>
            </a:r>
            <a:r>
              <a:rPr lang="fr-CA" sz="2400" dirty="0" err="1">
                <a:solidFill>
                  <a:srgbClr val="FF3300"/>
                </a:solidFill>
              </a:rPr>
              <a:t>đời</a:t>
            </a:r>
            <a:r>
              <a:rPr lang="fr-CA" sz="2400" dirty="0">
                <a:solidFill>
                  <a:srgbClr val="FF3300"/>
                </a:solidFill>
              </a:rPr>
              <a:t> </a:t>
            </a:r>
            <a:r>
              <a:rPr lang="fr-CA" sz="2400" dirty="0" err="1">
                <a:solidFill>
                  <a:srgbClr val="FF3300"/>
                </a:solidFill>
              </a:rPr>
              <a:t>tiếp</a:t>
            </a:r>
            <a:r>
              <a:rPr lang="fr-CA" sz="2400" dirty="0">
                <a:solidFill>
                  <a:srgbClr val="FF3300"/>
                </a:solidFill>
              </a:rPr>
              <a:t> </a:t>
            </a:r>
            <a:r>
              <a:rPr lang="fr-CA" sz="2400" dirty="0" err="1">
                <a:solidFill>
                  <a:srgbClr val="FF3300"/>
                </a:solidFill>
              </a:rPr>
              <a:t>theo</a:t>
            </a:r>
            <a:r>
              <a:rPr lang="fr-CA" sz="2400" dirty="0">
                <a:solidFill>
                  <a:srgbClr val="FF3300"/>
                </a:solidFill>
              </a:rPr>
              <a:t> là </a:t>
            </a:r>
            <a:r>
              <a:rPr lang="fr-CA" sz="2400" dirty="0" err="1">
                <a:solidFill>
                  <a:srgbClr val="FF3300"/>
                </a:solidFill>
              </a:rPr>
              <a:t>thời</a:t>
            </a:r>
            <a:r>
              <a:rPr lang="fr-CA" sz="2400" dirty="0">
                <a:solidFill>
                  <a:srgbClr val="FF3300"/>
                </a:solidFill>
              </a:rPr>
              <a:t> </a:t>
            </a:r>
            <a:r>
              <a:rPr lang="fr-CA" sz="2400" dirty="0" err="1">
                <a:solidFill>
                  <a:srgbClr val="FF3300"/>
                </a:solidFill>
              </a:rPr>
              <a:t>thanh</a:t>
            </a:r>
            <a:r>
              <a:rPr lang="fr-CA" sz="2400" dirty="0">
                <a:solidFill>
                  <a:srgbClr val="FF3300"/>
                </a:solidFill>
              </a:rPr>
              <a:t> </a:t>
            </a:r>
            <a:r>
              <a:rPr lang="fr-CA" sz="2400" dirty="0" err="1">
                <a:solidFill>
                  <a:srgbClr val="FF3300"/>
                </a:solidFill>
              </a:rPr>
              <a:t>niên</a:t>
            </a:r>
            <a:r>
              <a:rPr lang="fr-CA" sz="2400" dirty="0">
                <a:solidFill>
                  <a:srgbClr val="FF3300"/>
                </a:solidFill>
              </a:rPr>
              <a:t> </a:t>
            </a:r>
            <a:r>
              <a:rPr lang="fr-CA" sz="2400" dirty="0" err="1">
                <a:solidFill>
                  <a:srgbClr val="FF3300"/>
                </a:solidFill>
              </a:rPr>
              <a:t>sôi</a:t>
            </a:r>
            <a:r>
              <a:rPr lang="fr-CA" sz="2400" dirty="0">
                <a:solidFill>
                  <a:srgbClr val="FF3300"/>
                </a:solidFill>
              </a:rPr>
              <a:t> </a:t>
            </a:r>
            <a:r>
              <a:rPr lang="fr-CA" sz="2400" dirty="0" err="1">
                <a:solidFill>
                  <a:srgbClr val="FF3300"/>
                </a:solidFill>
              </a:rPr>
              <a:t>nổi</a:t>
            </a:r>
            <a:r>
              <a:rPr lang="fr-CA" sz="2400" dirty="0">
                <a:solidFill>
                  <a:srgbClr val="FF3300"/>
                </a:solidFill>
              </a:rPr>
              <a:t>.</a:t>
            </a:r>
            <a:br>
              <a:rPr lang="fr-CA" sz="2400" dirty="0">
                <a:solidFill>
                  <a:srgbClr val="FF3300"/>
                </a:solidFill>
              </a:rPr>
            </a:br>
            <a:r>
              <a:rPr lang="fr-CA" sz="2400" dirty="0" err="1">
                <a:solidFill>
                  <a:srgbClr val="FF3300"/>
                </a:solidFill>
              </a:rPr>
              <a:t>Thêm</a:t>
            </a:r>
            <a:r>
              <a:rPr lang="fr-CA" sz="2400" dirty="0">
                <a:solidFill>
                  <a:srgbClr val="FF3300"/>
                </a:solidFill>
              </a:rPr>
              <a:t> </a:t>
            </a:r>
            <a:r>
              <a:rPr lang="fr-CA" sz="2400" dirty="0" err="1">
                <a:solidFill>
                  <a:srgbClr val="FF3300"/>
                </a:solidFill>
              </a:rPr>
              <a:t>một</a:t>
            </a:r>
            <a:r>
              <a:rPr lang="fr-CA" sz="2400" dirty="0">
                <a:solidFill>
                  <a:srgbClr val="FF3300"/>
                </a:solidFill>
              </a:rPr>
              <a:t> </a:t>
            </a:r>
            <a:r>
              <a:rPr lang="fr-CA" sz="2400" dirty="0" err="1">
                <a:solidFill>
                  <a:srgbClr val="FF3300"/>
                </a:solidFill>
              </a:rPr>
              <a:t>phần</a:t>
            </a:r>
            <a:r>
              <a:rPr lang="fr-CA" sz="2400" dirty="0">
                <a:solidFill>
                  <a:srgbClr val="FF3300"/>
                </a:solidFill>
              </a:rPr>
              <a:t> </a:t>
            </a:r>
            <a:r>
              <a:rPr lang="fr-CA" sz="2400" dirty="0" err="1">
                <a:solidFill>
                  <a:srgbClr val="FF3300"/>
                </a:solidFill>
              </a:rPr>
              <a:t>bảy</a:t>
            </a:r>
            <a:r>
              <a:rPr lang="fr-CA" sz="2400" dirty="0">
                <a:solidFill>
                  <a:srgbClr val="FF3300"/>
                </a:solidFill>
              </a:rPr>
              <a:t> </a:t>
            </a:r>
            <a:r>
              <a:rPr lang="fr-CA" sz="2400" dirty="0" err="1">
                <a:solidFill>
                  <a:srgbClr val="FF3300"/>
                </a:solidFill>
              </a:rPr>
              <a:t>cuộc</a:t>
            </a:r>
            <a:r>
              <a:rPr lang="fr-CA" sz="2400" dirty="0">
                <a:solidFill>
                  <a:srgbClr val="FF3300"/>
                </a:solidFill>
              </a:rPr>
              <a:t> </a:t>
            </a:r>
            <a:r>
              <a:rPr lang="fr-CA" sz="2400" dirty="0" err="1">
                <a:solidFill>
                  <a:srgbClr val="FF3300"/>
                </a:solidFill>
              </a:rPr>
              <a:t>đời</a:t>
            </a:r>
            <a:r>
              <a:rPr lang="fr-CA" sz="2400" dirty="0">
                <a:solidFill>
                  <a:srgbClr val="FF3300"/>
                </a:solidFill>
              </a:rPr>
              <a:t> </a:t>
            </a:r>
            <a:r>
              <a:rPr lang="fr-CA" sz="2400" dirty="0" err="1">
                <a:solidFill>
                  <a:srgbClr val="FF3300"/>
                </a:solidFill>
              </a:rPr>
              <a:t>nữa</a:t>
            </a:r>
            <a:r>
              <a:rPr lang="fr-CA" sz="2400" dirty="0">
                <a:solidFill>
                  <a:srgbClr val="FF3300"/>
                </a:solidFill>
              </a:rPr>
              <a:t> </a:t>
            </a:r>
            <a:r>
              <a:rPr lang="fr-CA" sz="2400" dirty="0" err="1">
                <a:solidFill>
                  <a:srgbClr val="FF3300"/>
                </a:solidFill>
              </a:rPr>
              <a:t>ông</a:t>
            </a:r>
            <a:r>
              <a:rPr lang="fr-CA" sz="2400" dirty="0">
                <a:solidFill>
                  <a:srgbClr val="FF3300"/>
                </a:solidFill>
              </a:rPr>
              <a:t> </a:t>
            </a:r>
            <a:r>
              <a:rPr lang="fr-CA" sz="2400" dirty="0" err="1">
                <a:solidFill>
                  <a:srgbClr val="FF3300"/>
                </a:solidFill>
              </a:rPr>
              <a:t>sống</a:t>
            </a:r>
            <a:r>
              <a:rPr lang="fr-CA" sz="2400" dirty="0">
                <a:solidFill>
                  <a:srgbClr val="FF3300"/>
                </a:solidFill>
              </a:rPr>
              <a:t> </a:t>
            </a:r>
            <a:r>
              <a:rPr lang="fr-CA" sz="2400" dirty="0" err="1">
                <a:solidFill>
                  <a:srgbClr val="FF3300"/>
                </a:solidFill>
              </a:rPr>
              <a:t>độc</a:t>
            </a:r>
            <a:r>
              <a:rPr lang="fr-CA" sz="2400" dirty="0">
                <a:solidFill>
                  <a:srgbClr val="FF3300"/>
                </a:solidFill>
              </a:rPr>
              <a:t> </a:t>
            </a:r>
            <a:r>
              <a:rPr lang="fr-CA" sz="2400" dirty="0" err="1">
                <a:solidFill>
                  <a:srgbClr val="FF3300"/>
                </a:solidFill>
              </a:rPr>
              <a:t>thân</a:t>
            </a:r>
            <a:r>
              <a:rPr lang="fr-CA" sz="2400" dirty="0">
                <a:solidFill>
                  <a:srgbClr val="FF3300"/>
                </a:solidFill>
              </a:rPr>
              <a:t>.</a:t>
            </a:r>
            <a:br>
              <a:rPr lang="fr-CA" sz="2400" dirty="0">
                <a:solidFill>
                  <a:srgbClr val="FF3300"/>
                </a:solidFill>
              </a:rPr>
            </a:br>
            <a:r>
              <a:rPr lang="fr-CA" sz="2400" dirty="0" err="1">
                <a:solidFill>
                  <a:srgbClr val="FF3300"/>
                </a:solidFill>
              </a:rPr>
              <a:t>Sau</a:t>
            </a:r>
            <a:r>
              <a:rPr lang="fr-CA" sz="2400" dirty="0">
                <a:solidFill>
                  <a:srgbClr val="FF3300"/>
                </a:solidFill>
              </a:rPr>
              <a:t> khi </a:t>
            </a:r>
            <a:r>
              <a:rPr lang="fr-CA" sz="2400" dirty="0" err="1">
                <a:solidFill>
                  <a:srgbClr val="FF3300"/>
                </a:solidFill>
              </a:rPr>
              <a:t>lập</a:t>
            </a:r>
            <a:r>
              <a:rPr lang="fr-CA" sz="2400" dirty="0">
                <a:solidFill>
                  <a:srgbClr val="FF3300"/>
                </a:solidFill>
              </a:rPr>
              <a:t> </a:t>
            </a:r>
            <a:r>
              <a:rPr lang="fr-CA" sz="2400" dirty="0" err="1">
                <a:solidFill>
                  <a:srgbClr val="FF3300"/>
                </a:solidFill>
              </a:rPr>
              <a:t>gia</a:t>
            </a:r>
            <a:r>
              <a:rPr lang="fr-CA" sz="2400" dirty="0">
                <a:solidFill>
                  <a:srgbClr val="FF3300"/>
                </a:solidFill>
              </a:rPr>
              <a:t> </a:t>
            </a:r>
            <a:r>
              <a:rPr lang="fr-CA" sz="2400" dirty="0" err="1">
                <a:solidFill>
                  <a:srgbClr val="FF3300"/>
                </a:solidFill>
              </a:rPr>
              <a:t>đình</a:t>
            </a:r>
            <a:r>
              <a:rPr lang="fr-CA" sz="2400" dirty="0">
                <a:solidFill>
                  <a:srgbClr val="FF3300"/>
                </a:solidFill>
              </a:rPr>
              <a:t> </a:t>
            </a:r>
            <a:r>
              <a:rPr lang="fr-CA" sz="2400" dirty="0" err="1">
                <a:solidFill>
                  <a:srgbClr val="FF3300"/>
                </a:solidFill>
              </a:rPr>
              <a:t>được</a:t>
            </a:r>
            <a:r>
              <a:rPr lang="fr-CA" sz="2400" dirty="0">
                <a:solidFill>
                  <a:srgbClr val="FF3300"/>
                </a:solidFill>
              </a:rPr>
              <a:t> 5 </a:t>
            </a:r>
            <a:r>
              <a:rPr lang="fr-CA" sz="2400" dirty="0" err="1">
                <a:solidFill>
                  <a:srgbClr val="FF3300"/>
                </a:solidFill>
              </a:rPr>
              <a:t>năm</a:t>
            </a:r>
            <a:r>
              <a:rPr lang="fr-CA" sz="2400" dirty="0">
                <a:solidFill>
                  <a:srgbClr val="FF3300"/>
                </a:solidFill>
              </a:rPr>
              <a:t> </a:t>
            </a:r>
            <a:r>
              <a:rPr lang="fr-CA" sz="2400" dirty="0" err="1">
                <a:solidFill>
                  <a:srgbClr val="FF3300"/>
                </a:solidFill>
              </a:rPr>
              <a:t>thì</a:t>
            </a:r>
            <a:r>
              <a:rPr lang="fr-CA" sz="2400" dirty="0">
                <a:solidFill>
                  <a:srgbClr val="FF3300"/>
                </a:solidFill>
              </a:rPr>
              <a:t> </a:t>
            </a:r>
            <a:r>
              <a:rPr lang="fr-CA" sz="2400" dirty="0" err="1">
                <a:solidFill>
                  <a:srgbClr val="FF3300"/>
                </a:solidFill>
              </a:rPr>
              <a:t>sinh</a:t>
            </a:r>
            <a:r>
              <a:rPr lang="fr-CA" sz="2400" dirty="0">
                <a:solidFill>
                  <a:srgbClr val="FF3300"/>
                </a:solidFill>
              </a:rPr>
              <a:t> </a:t>
            </a:r>
            <a:r>
              <a:rPr lang="fr-CA" sz="2400" dirty="0" err="1">
                <a:solidFill>
                  <a:srgbClr val="FF3300"/>
                </a:solidFill>
              </a:rPr>
              <a:t>một</a:t>
            </a:r>
            <a:r>
              <a:rPr lang="fr-CA" sz="2400" dirty="0">
                <a:solidFill>
                  <a:srgbClr val="FF3300"/>
                </a:solidFill>
              </a:rPr>
              <a:t> con </a:t>
            </a:r>
            <a:r>
              <a:rPr lang="fr-CA" sz="2400" dirty="0" err="1">
                <a:solidFill>
                  <a:srgbClr val="FF3300"/>
                </a:solidFill>
              </a:rPr>
              <a:t>trai</a:t>
            </a:r>
            <a:r>
              <a:rPr lang="fr-CA" sz="2400" dirty="0">
                <a:solidFill>
                  <a:srgbClr val="FF3300"/>
                </a:solidFill>
              </a:rPr>
              <a:t>.</a:t>
            </a:r>
            <a:br>
              <a:rPr lang="fr-CA" sz="2400" dirty="0">
                <a:solidFill>
                  <a:srgbClr val="FF3300"/>
                </a:solidFill>
              </a:rPr>
            </a:br>
            <a:r>
              <a:rPr lang="fr-CA" sz="2400" dirty="0" err="1">
                <a:solidFill>
                  <a:srgbClr val="FF3300"/>
                </a:solidFill>
              </a:rPr>
              <a:t>Nhưng</a:t>
            </a:r>
            <a:r>
              <a:rPr lang="fr-CA" sz="2400" dirty="0">
                <a:solidFill>
                  <a:srgbClr val="FF3300"/>
                </a:solidFill>
              </a:rPr>
              <a:t> </a:t>
            </a:r>
            <a:r>
              <a:rPr lang="fr-CA" sz="2400" dirty="0" err="1">
                <a:solidFill>
                  <a:srgbClr val="FF3300"/>
                </a:solidFill>
              </a:rPr>
              <a:t>số</a:t>
            </a:r>
            <a:r>
              <a:rPr lang="fr-CA" sz="2400" dirty="0">
                <a:solidFill>
                  <a:srgbClr val="FF3300"/>
                </a:solidFill>
              </a:rPr>
              <a:t> </a:t>
            </a:r>
            <a:r>
              <a:rPr lang="fr-CA" sz="2400" dirty="0" err="1">
                <a:solidFill>
                  <a:srgbClr val="FF3300"/>
                </a:solidFill>
              </a:rPr>
              <a:t>mệnh</a:t>
            </a:r>
            <a:r>
              <a:rPr lang="fr-CA" sz="2400" dirty="0">
                <a:solidFill>
                  <a:srgbClr val="FF3300"/>
                </a:solidFill>
              </a:rPr>
              <a:t> </a:t>
            </a:r>
            <a:r>
              <a:rPr lang="fr-CA" sz="2400" dirty="0" err="1">
                <a:solidFill>
                  <a:srgbClr val="FF3300"/>
                </a:solidFill>
              </a:rPr>
              <a:t>chỉ</a:t>
            </a:r>
            <a:r>
              <a:rPr lang="fr-CA" sz="2400" dirty="0">
                <a:solidFill>
                  <a:srgbClr val="FF3300"/>
                </a:solidFill>
              </a:rPr>
              <a:t> </a:t>
            </a:r>
            <a:r>
              <a:rPr lang="fr-CA" sz="2400" dirty="0" err="1">
                <a:solidFill>
                  <a:srgbClr val="FF3300"/>
                </a:solidFill>
              </a:rPr>
              <a:t>cho</a:t>
            </a:r>
            <a:r>
              <a:rPr lang="fr-CA" sz="2400" dirty="0">
                <a:solidFill>
                  <a:srgbClr val="FF3300"/>
                </a:solidFill>
              </a:rPr>
              <a:t> con </a:t>
            </a:r>
            <a:r>
              <a:rPr lang="fr-CA" sz="2400" dirty="0" err="1">
                <a:solidFill>
                  <a:srgbClr val="FF3300"/>
                </a:solidFill>
              </a:rPr>
              <a:t>sống</a:t>
            </a:r>
            <a:r>
              <a:rPr lang="fr-CA" sz="2400" dirty="0">
                <a:solidFill>
                  <a:srgbClr val="FF3300"/>
                </a:solidFill>
              </a:rPr>
              <a:t> </a:t>
            </a:r>
            <a:r>
              <a:rPr lang="fr-CA" sz="2400" dirty="0" err="1">
                <a:solidFill>
                  <a:srgbClr val="FF3300"/>
                </a:solidFill>
              </a:rPr>
              <a:t>bằng</a:t>
            </a:r>
            <a:r>
              <a:rPr lang="fr-CA" sz="2400" dirty="0">
                <a:solidFill>
                  <a:srgbClr val="FF3300"/>
                </a:solidFill>
              </a:rPr>
              <a:t> </a:t>
            </a:r>
            <a:r>
              <a:rPr lang="fr-CA" sz="2400" dirty="0" err="1">
                <a:solidFill>
                  <a:srgbClr val="FF3300"/>
                </a:solidFill>
              </a:rPr>
              <a:t>nửa</a:t>
            </a:r>
            <a:r>
              <a:rPr lang="fr-CA" sz="2400" dirty="0">
                <a:solidFill>
                  <a:srgbClr val="FF3300"/>
                </a:solidFill>
              </a:rPr>
              <a:t> </a:t>
            </a:r>
            <a:r>
              <a:rPr lang="fr-CA" sz="2400" dirty="0" err="1">
                <a:solidFill>
                  <a:srgbClr val="FF3300"/>
                </a:solidFill>
              </a:rPr>
              <a:t>đời</a:t>
            </a:r>
            <a:r>
              <a:rPr lang="fr-CA" sz="2400" dirty="0">
                <a:solidFill>
                  <a:srgbClr val="FF3300"/>
                </a:solidFill>
              </a:rPr>
              <a:t> </a:t>
            </a:r>
            <a:r>
              <a:rPr lang="fr-CA" sz="2400" dirty="0" err="1">
                <a:solidFill>
                  <a:srgbClr val="FF3300"/>
                </a:solidFill>
              </a:rPr>
              <a:t>cha</a:t>
            </a:r>
            <a:r>
              <a:rPr lang="fr-CA" sz="2400" dirty="0">
                <a:solidFill>
                  <a:srgbClr val="FF3300"/>
                </a:solidFill>
              </a:rPr>
              <a:t>.</a:t>
            </a:r>
            <a:br>
              <a:rPr lang="fr-CA" sz="2400" dirty="0">
                <a:solidFill>
                  <a:srgbClr val="FF3300"/>
                </a:solidFill>
              </a:rPr>
            </a:br>
            <a:r>
              <a:rPr lang="fr-CA" sz="2400" dirty="0" err="1">
                <a:solidFill>
                  <a:srgbClr val="FF3300"/>
                </a:solidFill>
              </a:rPr>
              <a:t>Ông</a:t>
            </a:r>
            <a:r>
              <a:rPr lang="fr-CA" sz="2400" dirty="0">
                <a:solidFill>
                  <a:srgbClr val="FF3300"/>
                </a:solidFill>
              </a:rPr>
              <a:t> </a:t>
            </a:r>
            <a:r>
              <a:rPr lang="fr-CA" sz="2400" dirty="0" err="1">
                <a:solidFill>
                  <a:srgbClr val="FF3300"/>
                </a:solidFill>
              </a:rPr>
              <a:t>đã</a:t>
            </a:r>
            <a:r>
              <a:rPr lang="fr-CA" sz="2400" dirty="0">
                <a:solidFill>
                  <a:srgbClr val="FF3300"/>
                </a:solidFill>
              </a:rPr>
              <a:t> </a:t>
            </a:r>
            <a:r>
              <a:rPr lang="fr-CA" sz="2400" dirty="0" err="1">
                <a:solidFill>
                  <a:srgbClr val="FF3300"/>
                </a:solidFill>
              </a:rPr>
              <a:t>từ</a:t>
            </a:r>
            <a:r>
              <a:rPr lang="fr-CA" sz="2400" dirty="0">
                <a:solidFill>
                  <a:srgbClr val="FF3300"/>
                </a:solidFill>
              </a:rPr>
              <a:t> </a:t>
            </a:r>
            <a:r>
              <a:rPr lang="fr-CA" sz="2400" dirty="0" err="1">
                <a:solidFill>
                  <a:srgbClr val="FF3300"/>
                </a:solidFill>
              </a:rPr>
              <a:t>trần</a:t>
            </a:r>
            <a:r>
              <a:rPr lang="fr-CA" sz="2400" dirty="0">
                <a:solidFill>
                  <a:srgbClr val="FF3300"/>
                </a:solidFill>
              </a:rPr>
              <a:t> 4 </a:t>
            </a:r>
            <a:r>
              <a:rPr lang="fr-CA" sz="2400" dirty="0" err="1">
                <a:solidFill>
                  <a:srgbClr val="FF3300"/>
                </a:solidFill>
              </a:rPr>
              <a:t>năm</a:t>
            </a:r>
            <a:r>
              <a:rPr lang="fr-CA" sz="2400" dirty="0">
                <a:solidFill>
                  <a:srgbClr val="FF3300"/>
                </a:solidFill>
              </a:rPr>
              <a:t> </a:t>
            </a:r>
            <a:r>
              <a:rPr lang="fr-CA" sz="2400" dirty="0" err="1">
                <a:solidFill>
                  <a:srgbClr val="FF3300"/>
                </a:solidFill>
              </a:rPr>
              <a:t>sau</a:t>
            </a:r>
            <a:r>
              <a:rPr lang="fr-CA" sz="2400" dirty="0">
                <a:solidFill>
                  <a:srgbClr val="FF3300"/>
                </a:solidFill>
              </a:rPr>
              <a:t> khi con </a:t>
            </a:r>
            <a:r>
              <a:rPr lang="fr-CA" sz="2400" dirty="0" err="1">
                <a:solidFill>
                  <a:srgbClr val="FF3300"/>
                </a:solidFill>
              </a:rPr>
              <a:t>mất</a:t>
            </a:r>
            <a:r>
              <a:rPr lang="fr-CA" sz="2400" dirty="0">
                <a:solidFill>
                  <a:srgbClr val="FF3300"/>
                </a:solidFill>
              </a:rPr>
              <a:t>.</a:t>
            </a:r>
            <a:r>
              <a:rPr lang="en-US" sz="2400" dirty="0">
                <a:solidFill>
                  <a:srgbClr val="FF3300"/>
                </a:solidFill>
              </a:rPr>
              <a:t>"</a:t>
            </a:r>
            <a:br>
              <a:rPr lang="en-US" sz="2400" dirty="0">
                <a:solidFill>
                  <a:srgbClr val="FF3300"/>
                </a:solidFill>
              </a:rPr>
            </a:br>
            <a:r>
              <a:rPr lang="en-US" sz="2400" dirty="0" err="1">
                <a:solidFill>
                  <a:srgbClr val="FF3300"/>
                </a:solidFill>
              </a:rPr>
              <a:t>Bạn</a:t>
            </a:r>
            <a:r>
              <a:rPr lang="en-US" sz="2400" dirty="0">
                <a:solidFill>
                  <a:srgbClr val="FF3300"/>
                </a:solidFill>
              </a:rPr>
              <a:t> </a:t>
            </a:r>
            <a:r>
              <a:rPr lang="en-US" sz="2400" dirty="0" err="1">
                <a:solidFill>
                  <a:srgbClr val="FF3300"/>
                </a:solidFill>
              </a:rPr>
              <a:t>thử</a:t>
            </a:r>
            <a:r>
              <a:rPr lang="en-US" sz="2400" dirty="0">
                <a:solidFill>
                  <a:srgbClr val="FF3300"/>
                </a:solidFill>
              </a:rPr>
              <a:t> </a:t>
            </a:r>
            <a:r>
              <a:rPr lang="en-US" sz="2400" dirty="0" err="1">
                <a:solidFill>
                  <a:srgbClr val="FF3300"/>
                </a:solidFill>
              </a:rPr>
              <a:t>tính</a:t>
            </a:r>
            <a:r>
              <a:rPr lang="en-US" sz="2400" dirty="0">
                <a:solidFill>
                  <a:srgbClr val="FF3300"/>
                </a:solidFill>
              </a:rPr>
              <a:t> </a:t>
            </a:r>
            <a:r>
              <a:rPr lang="en-US" sz="2400" dirty="0" err="1">
                <a:solidFill>
                  <a:srgbClr val="FF3300"/>
                </a:solidFill>
              </a:rPr>
              <a:t>xem</a:t>
            </a:r>
            <a:r>
              <a:rPr lang="en-US" sz="2400" dirty="0">
                <a:solidFill>
                  <a:srgbClr val="FF3300"/>
                </a:solidFill>
              </a:rPr>
              <a:t>, </a:t>
            </a:r>
            <a:r>
              <a:rPr lang="fr-CA" sz="2400" dirty="0" err="1">
                <a:solidFill>
                  <a:srgbClr val="FF3300"/>
                </a:solidFill>
              </a:rPr>
              <a:t>Đi</a:t>
            </a:r>
            <a:r>
              <a:rPr lang="fr-CA" sz="2400" dirty="0">
                <a:solidFill>
                  <a:srgbClr val="FF3300"/>
                </a:solidFill>
              </a:rPr>
              <a:t>-ô-</a:t>
            </a:r>
            <a:r>
              <a:rPr lang="fr-CA" sz="2400" dirty="0" err="1">
                <a:solidFill>
                  <a:srgbClr val="FF3300"/>
                </a:solidFill>
              </a:rPr>
              <a:t>phăng</a:t>
            </a:r>
            <a:r>
              <a:rPr lang="en-US" sz="2400" dirty="0">
                <a:solidFill>
                  <a:srgbClr val="FF3300"/>
                </a:solidFill>
              </a:rPr>
              <a:t> </a:t>
            </a:r>
            <a:r>
              <a:rPr lang="en-US" sz="2400" dirty="0" err="1">
                <a:solidFill>
                  <a:srgbClr val="FF3300"/>
                </a:solidFill>
              </a:rPr>
              <a:t>thọ</a:t>
            </a:r>
            <a:r>
              <a:rPr lang="en-US" sz="2400" dirty="0">
                <a:solidFill>
                  <a:srgbClr val="FF3300"/>
                </a:solidFill>
              </a:rPr>
              <a:t> </a:t>
            </a:r>
            <a:r>
              <a:rPr lang="en-US" sz="2400" dirty="0" err="1">
                <a:solidFill>
                  <a:srgbClr val="FF3300"/>
                </a:solidFill>
              </a:rPr>
              <a:t>bao</a:t>
            </a:r>
            <a:r>
              <a:rPr lang="en-US" sz="2400" dirty="0">
                <a:solidFill>
                  <a:srgbClr val="FF3300"/>
                </a:solidFill>
              </a:rPr>
              <a:t> </a:t>
            </a:r>
            <a:r>
              <a:rPr lang="en-US" sz="2400" dirty="0" err="1">
                <a:solidFill>
                  <a:srgbClr val="FF3300"/>
                </a:solidFill>
              </a:rPr>
              <a:t>nhiêu</a:t>
            </a:r>
            <a:r>
              <a:rPr lang="en-US" sz="2400" dirty="0">
                <a:solidFill>
                  <a:srgbClr val="FF3300"/>
                </a:solidFill>
              </a:rPr>
              <a:t> </a:t>
            </a:r>
            <a:r>
              <a:rPr lang="en-US" sz="2400" dirty="0" err="1">
                <a:solidFill>
                  <a:srgbClr val="FF3300"/>
                </a:solidFill>
              </a:rPr>
              <a:t>tuổi</a:t>
            </a:r>
            <a:r>
              <a:rPr lang="en-US" sz="2400" dirty="0">
                <a:solidFill>
                  <a:srgbClr val="FF3300"/>
                </a:solidFill>
              </a:rPr>
              <a:t>? </a:t>
            </a:r>
          </a:p>
        </p:txBody>
      </p:sp>
      <p:sp>
        <p:nvSpPr>
          <p:cNvPr id="4" name="TextBox 3"/>
          <p:cNvSpPr txBox="1"/>
          <p:nvPr/>
        </p:nvSpPr>
        <p:spPr>
          <a:xfrm>
            <a:off x="457200" y="152400"/>
            <a:ext cx="3048000" cy="461665"/>
          </a:xfrm>
          <a:prstGeom prst="rect">
            <a:avLst/>
          </a:prstGeom>
          <a:noFill/>
        </p:spPr>
        <p:txBody>
          <a:bodyPr wrap="square" rtlCol="0">
            <a:spAutoFit/>
          </a:bodyPr>
          <a:lstStyle/>
          <a:p>
            <a:r>
              <a:rPr lang="en-US" sz="2400" b="1" dirty="0" err="1" smtClean="0"/>
              <a:t>Bài</a:t>
            </a:r>
            <a:r>
              <a:rPr lang="en-US" sz="2400" b="1" dirty="0" smtClean="0"/>
              <a:t> 36/tr26-SGK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linds(horizontal)">
                                      <p:cBhvr>
                                        <p:cTn id="7" dur="1000"/>
                                        <p:tgtEl>
                                          <p:spTgt spid="266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626">
                                            <p:txEl>
                                              <p:pRg st="1" end="1"/>
                                            </p:txEl>
                                          </p:spTgt>
                                        </p:tgtEl>
                                        <p:attrNameLst>
                                          <p:attrName>style.visibility</p:attrName>
                                        </p:attrNameLst>
                                      </p:cBhvr>
                                      <p:to>
                                        <p:strVal val="visible"/>
                                      </p:to>
                                    </p:set>
                                    <p:animEffect transition="in" filter="blinds(horizontal)">
                                      <p:cBhvr>
                                        <p:cTn id="12" dur="1000"/>
                                        <p:tgtEl>
                                          <p:spTgt spid="266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13" name="Group 81"/>
          <p:cNvGraphicFramePr>
            <a:graphicFrameLocks noGrp="1"/>
          </p:cNvGraphicFramePr>
          <p:nvPr/>
        </p:nvGraphicFramePr>
        <p:xfrm>
          <a:off x="381000" y="914400"/>
          <a:ext cx="8345488" cy="4060826"/>
        </p:xfrm>
        <a:graphic>
          <a:graphicData uri="http://schemas.openxmlformats.org/drawingml/2006/table">
            <a:tbl>
              <a:tblPr/>
              <a:tblGrid>
                <a:gridCol w="6669088"/>
                <a:gridCol w="1676400"/>
              </a:tblGrid>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dirty="0" err="1" smtClean="0">
                          <a:ln>
                            <a:noFill/>
                          </a:ln>
                          <a:solidFill>
                            <a:srgbClr val="0000FF"/>
                          </a:solidFill>
                          <a:effectLst/>
                          <a:latin typeface="Times New Roman" pitchFamily="18" charset="0"/>
                        </a:rPr>
                        <a:t>Đi</a:t>
                      </a:r>
                      <a:r>
                        <a:rPr kumimoji="0" lang="fr-CA" sz="2000" b="0" i="0" u="none" strike="noStrike" cap="none" normalizeH="0" baseline="0" dirty="0" smtClean="0">
                          <a:ln>
                            <a:noFill/>
                          </a:ln>
                          <a:solidFill>
                            <a:srgbClr val="0000FF"/>
                          </a:solidFill>
                          <a:effectLst/>
                          <a:latin typeface="Times New Roman" pitchFamily="18" charset="0"/>
                        </a:rPr>
                        <a:t>-ô-</a:t>
                      </a:r>
                      <a:r>
                        <a:rPr kumimoji="0" lang="fr-CA" sz="2000" b="0" i="0" u="none" strike="noStrike" cap="none" normalizeH="0" baseline="0" dirty="0" err="1" smtClean="0">
                          <a:ln>
                            <a:noFill/>
                          </a:ln>
                          <a:solidFill>
                            <a:srgbClr val="0000FF"/>
                          </a:solidFill>
                          <a:effectLst/>
                          <a:latin typeface="Times New Roman" pitchFamily="18" charset="0"/>
                        </a:rPr>
                        <a:t>phăng</a:t>
                      </a:r>
                      <a:r>
                        <a:rPr kumimoji="0" lang="en-US" sz="2000" b="0" i="0" u="none" strike="noStrike" cap="none" normalizeH="0" baseline="0" dirty="0" smtClean="0">
                          <a:ln>
                            <a:noFill/>
                          </a:ln>
                          <a:solidFill>
                            <a:srgbClr val="0000FF"/>
                          </a:solidFill>
                          <a:effectLst/>
                          <a:latin typeface="Times New Roman" pitchFamily="18" charset="0"/>
                        </a:rPr>
                        <a:t> </a:t>
                      </a:r>
                      <a:r>
                        <a:rPr kumimoji="0" lang="en-US" sz="2000" b="0" i="0" u="none" strike="noStrike" cap="none" normalizeH="0" baseline="0" dirty="0" err="1" smtClean="0">
                          <a:ln>
                            <a:noFill/>
                          </a:ln>
                          <a:solidFill>
                            <a:srgbClr val="0000FF"/>
                          </a:solidFill>
                          <a:effectLst/>
                          <a:latin typeface="Times New Roman" pitchFamily="18" charset="0"/>
                        </a:rPr>
                        <a:t>thọ</a:t>
                      </a:r>
                      <a:r>
                        <a:rPr kumimoji="0" lang="en-US" sz="2000" b="0" i="0" u="none" strike="noStrike" cap="none" normalizeH="0" baseline="0" dirty="0" smtClean="0">
                          <a:ln>
                            <a:noFill/>
                          </a:ln>
                          <a:solidFill>
                            <a:srgbClr val="0000FF"/>
                          </a:solidFill>
                          <a:effectLst/>
                          <a:latin typeface="Times New Roman" pitchFamily="18" charset="0"/>
                        </a:rPr>
                        <a:t> </a:t>
                      </a:r>
                      <a:r>
                        <a:rPr kumimoji="0" lang="en-US" sz="2000" b="0" i="0" u="none" strike="noStrike" cap="none" normalizeH="0" baseline="0" dirty="0" err="1" smtClean="0">
                          <a:ln>
                            <a:noFill/>
                          </a:ln>
                          <a:solidFill>
                            <a:srgbClr val="0000FF"/>
                          </a:solidFill>
                          <a:effectLst/>
                          <a:latin typeface="Times New Roman" pitchFamily="18" charset="0"/>
                        </a:rPr>
                        <a:t>bao</a:t>
                      </a:r>
                      <a:r>
                        <a:rPr kumimoji="0" lang="en-US" sz="2000" b="0" i="0" u="none" strike="noStrike" cap="none" normalizeH="0" baseline="0" dirty="0" smtClean="0">
                          <a:ln>
                            <a:noFill/>
                          </a:ln>
                          <a:solidFill>
                            <a:srgbClr val="0000FF"/>
                          </a:solidFill>
                          <a:effectLst/>
                          <a:latin typeface="Times New Roman" pitchFamily="18" charset="0"/>
                        </a:rPr>
                        <a:t> </a:t>
                      </a:r>
                      <a:r>
                        <a:rPr kumimoji="0" lang="en-US" sz="2000" b="0" i="0" u="none" strike="noStrike" cap="none" normalizeH="0" baseline="0" dirty="0" err="1" smtClean="0">
                          <a:ln>
                            <a:noFill/>
                          </a:ln>
                          <a:solidFill>
                            <a:srgbClr val="0000FF"/>
                          </a:solidFill>
                          <a:effectLst/>
                          <a:latin typeface="Times New Roman" pitchFamily="18" charset="0"/>
                        </a:rPr>
                        <a:t>nhiêu</a:t>
                      </a:r>
                      <a:r>
                        <a:rPr kumimoji="0" lang="en-US" sz="2000" b="0" i="0" u="none" strike="noStrike" cap="none" normalizeH="0" baseline="0" dirty="0" smtClean="0">
                          <a:ln>
                            <a:noFill/>
                          </a:ln>
                          <a:solidFill>
                            <a:srgbClr val="0000FF"/>
                          </a:solidFill>
                          <a:effectLst/>
                          <a:latin typeface="Times New Roman" pitchFamily="18" charset="0"/>
                        </a:rPr>
                        <a:t> </a:t>
                      </a:r>
                      <a:r>
                        <a:rPr kumimoji="0" lang="en-US" sz="2000" b="0" i="0" u="none" strike="noStrike" cap="none" normalizeH="0" baseline="0" dirty="0" err="1" smtClean="0">
                          <a:ln>
                            <a:noFill/>
                          </a:ln>
                          <a:solidFill>
                            <a:srgbClr val="0000FF"/>
                          </a:solidFill>
                          <a:effectLst/>
                          <a:latin typeface="Times New Roman" pitchFamily="18" charset="0"/>
                        </a:rPr>
                        <a:t>tuổi</a:t>
                      </a:r>
                      <a:r>
                        <a:rPr kumimoji="0" lang="en-US" sz="2000" b="0" i="0" u="none" strike="noStrike" cap="none" normalizeH="0" baseline="0" dirty="0" smtClean="0">
                          <a:ln>
                            <a:noFill/>
                          </a:ln>
                          <a:solidFill>
                            <a:srgbClr val="0000FF"/>
                          </a:solidFill>
                          <a:effectLst/>
                          <a:latin typeface="Times New Roman" pitchFamily="18" charset="0"/>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dirty="0" err="1" smtClean="0">
                          <a:ln>
                            <a:noFill/>
                          </a:ln>
                          <a:solidFill>
                            <a:srgbClr val="0000FF"/>
                          </a:solidFill>
                          <a:effectLst/>
                          <a:latin typeface="Times New Roman" pitchFamily="18" charset="0"/>
                        </a:rPr>
                        <a:t>Thời</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thơ</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ấu</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của</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Đi</a:t>
                      </a:r>
                      <a:r>
                        <a:rPr kumimoji="0" lang="fr-CA" sz="2000" b="0" i="0" u="none" strike="noStrike" cap="none" normalizeH="0" baseline="0" dirty="0" smtClean="0">
                          <a:ln>
                            <a:noFill/>
                          </a:ln>
                          <a:solidFill>
                            <a:srgbClr val="0000FF"/>
                          </a:solidFill>
                          <a:effectLst/>
                          <a:latin typeface="Times New Roman" pitchFamily="18" charset="0"/>
                        </a:rPr>
                        <a:t>-ô-</a:t>
                      </a:r>
                      <a:r>
                        <a:rPr kumimoji="0" lang="fr-CA" sz="2000" b="0" i="0" u="none" strike="noStrike" cap="none" normalizeH="0" baseline="0" dirty="0" err="1" smtClean="0">
                          <a:ln>
                            <a:noFill/>
                          </a:ln>
                          <a:solidFill>
                            <a:srgbClr val="0000FF"/>
                          </a:solidFill>
                          <a:effectLst/>
                          <a:latin typeface="Times New Roman" pitchFamily="18" charset="0"/>
                        </a:rPr>
                        <a:t>phăng</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chiếm</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một</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phần</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sáu</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cuộc</a:t>
                      </a:r>
                      <a:r>
                        <a:rPr kumimoji="0" lang="fr-CA" sz="2000" b="0" i="0" u="none" strike="noStrike" cap="none" normalizeH="0" baseline="0" dirty="0" smtClean="0">
                          <a:ln>
                            <a:noFill/>
                          </a:ln>
                          <a:solidFill>
                            <a:srgbClr val="0000FF"/>
                          </a:solidFill>
                          <a:effectLst/>
                          <a:latin typeface="Times New Roman" pitchFamily="18" charset="0"/>
                        </a:rPr>
                        <a:t> </a:t>
                      </a:r>
                      <a:r>
                        <a:rPr kumimoji="0" lang="fr-CA" sz="2000" b="0" i="0" u="none" strike="noStrike" cap="none" normalizeH="0" baseline="0" dirty="0" err="1" smtClean="0">
                          <a:ln>
                            <a:noFill/>
                          </a:ln>
                          <a:solidFill>
                            <a:srgbClr val="0000FF"/>
                          </a:solidFill>
                          <a:effectLst/>
                          <a:latin typeface="Times New Roman" pitchFamily="18" charset="0"/>
                        </a:rPr>
                        <a:t>đời</a:t>
                      </a:r>
                      <a:r>
                        <a:rPr kumimoji="0" lang="fr-CA" sz="2000" b="0" i="0" u="none" strike="noStrike" cap="none" normalizeH="0" baseline="0" dirty="0" smtClean="0">
                          <a:ln>
                            <a:noFill/>
                          </a:ln>
                          <a:solidFill>
                            <a:srgbClr val="0000FF"/>
                          </a:solidFill>
                          <a:effectLst/>
                          <a:latin typeface="Times New Roman" pitchFamily="18" charset="0"/>
                        </a:rPr>
                        <a:t>.</a:t>
                      </a:r>
                      <a:endParaRPr kumimoji="0" lang="en-US" sz="2000" b="0" i="0" u="none" strike="noStrike" cap="none" normalizeH="0" baseline="0" dirty="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smtClean="0">
                          <a:ln>
                            <a:noFill/>
                          </a:ln>
                          <a:solidFill>
                            <a:srgbClr val="0000FF"/>
                          </a:solidFill>
                          <a:effectLst/>
                          <a:latin typeface="Times New Roman" pitchFamily="18" charset="0"/>
                        </a:rPr>
                        <a:t>Một phần mười hai cuộc đời tiếp theo là thời thanh niên sôi nổi.</a:t>
                      </a: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smtClean="0">
                          <a:ln>
                            <a:noFill/>
                          </a:ln>
                          <a:solidFill>
                            <a:srgbClr val="0000FF"/>
                          </a:solidFill>
                          <a:effectLst/>
                          <a:latin typeface="Times New Roman" pitchFamily="18" charset="0"/>
                        </a:rPr>
                        <a:t>Thêm một phần bảy cuộc đời nữa ông sống độc thân.</a:t>
                      </a: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smtClean="0">
                          <a:ln>
                            <a:noFill/>
                          </a:ln>
                          <a:solidFill>
                            <a:srgbClr val="0000FF"/>
                          </a:solidFill>
                          <a:effectLst/>
                          <a:latin typeface="Times New Roman" pitchFamily="18" charset="0"/>
                        </a:rPr>
                        <a:t>Sau khi lập gia đình được 5 năm thì sinh một con trai.</a:t>
                      </a: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smtClean="0">
                          <a:ln>
                            <a:noFill/>
                          </a:ln>
                          <a:solidFill>
                            <a:srgbClr val="0000FF"/>
                          </a:solidFill>
                          <a:effectLst/>
                          <a:latin typeface="Times New Roman" pitchFamily="18" charset="0"/>
                        </a:rPr>
                        <a:t>Nhưng số mệnh chỉ cho con sống bằng nửa đời cha.</a:t>
                      </a: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CA" sz="2000" b="0" i="0" u="none" strike="noStrike" cap="none" normalizeH="0" baseline="0" smtClean="0">
                          <a:ln>
                            <a:noFill/>
                          </a:ln>
                          <a:solidFill>
                            <a:srgbClr val="0000FF"/>
                          </a:solidFill>
                          <a:effectLst/>
                          <a:latin typeface="Times New Roman" pitchFamily="18" charset="0"/>
                        </a:rPr>
                        <a:t>Ông đã từ trần 4 năm sau khi con mất.</a:t>
                      </a:r>
                      <a:endParaRPr kumimoji="0" lang="en-US" sz="2000" b="0" i="0" u="none" strike="noStrike" cap="none" normalizeH="0" baseline="0" smtClean="0">
                        <a:ln>
                          <a:noFill/>
                        </a:ln>
                        <a:solidFill>
                          <a:srgbClr val="0000FF"/>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98" name="Text Box 66"/>
          <p:cNvSpPr txBox="1">
            <a:spLocks noChangeArrowheads="1"/>
          </p:cNvSpPr>
          <p:nvPr/>
        </p:nvSpPr>
        <p:spPr bwMode="auto">
          <a:xfrm>
            <a:off x="7391400" y="990600"/>
            <a:ext cx="381000" cy="400110"/>
          </a:xfrm>
          <a:prstGeom prst="rect">
            <a:avLst/>
          </a:prstGeom>
          <a:noFill/>
          <a:ln w="9525" algn="ctr">
            <a:noFill/>
            <a:miter lim="800000"/>
            <a:headEnd/>
            <a:tailEnd/>
          </a:ln>
          <a:effectLst/>
        </p:spPr>
        <p:txBody>
          <a:bodyPr wrap="square">
            <a:spAutoFit/>
          </a:bodyPr>
          <a:lstStyle/>
          <a:p>
            <a:pPr marL="342900" indent="-342900"/>
            <a:r>
              <a:rPr lang="en-US" dirty="0">
                <a:solidFill>
                  <a:srgbClr val="F6007B"/>
                </a:solidFill>
              </a:rPr>
              <a:t>x</a:t>
            </a:r>
          </a:p>
        </p:txBody>
      </p:sp>
      <p:graphicFrame>
        <p:nvGraphicFramePr>
          <p:cNvPr id="44101" name="Object 69"/>
          <p:cNvGraphicFramePr>
            <a:graphicFrameLocks noChangeAspect="1"/>
          </p:cNvGraphicFramePr>
          <p:nvPr/>
        </p:nvGraphicFramePr>
        <p:xfrm>
          <a:off x="7772400" y="1066800"/>
          <a:ext cx="787400" cy="314325"/>
        </p:xfrm>
        <a:graphic>
          <a:graphicData uri="http://schemas.openxmlformats.org/presentationml/2006/ole">
            <p:oleObj spid="_x0000_s44101" name="Equation" r:id="rId3" imgW="507960" imgH="203040" progId="Equation.DSMT4">
              <p:embed/>
            </p:oleObj>
          </a:graphicData>
        </a:graphic>
      </p:graphicFrame>
      <p:graphicFrame>
        <p:nvGraphicFramePr>
          <p:cNvPr id="44103" name="Object 71"/>
          <p:cNvGraphicFramePr>
            <a:graphicFrameLocks noChangeAspect="1"/>
          </p:cNvGraphicFramePr>
          <p:nvPr/>
        </p:nvGraphicFramePr>
        <p:xfrm>
          <a:off x="7696200" y="1524000"/>
          <a:ext cx="407987" cy="574675"/>
        </p:xfrm>
        <a:graphic>
          <a:graphicData uri="http://schemas.openxmlformats.org/presentationml/2006/ole">
            <p:oleObj spid="_x0000_s44103" name="Equation" r:id="rId4" imgW="241200" imgH="393480" progId="Equation.DSMT4">
              <p:embed/>
            </p:oleObj>
          </a:graphicData>
        </a:graphic>
      </p:graphicFrame>
      <p:graphicFrame>
        <p:nvGraphicFramePr>
          <p:cNvPr id="44105" name="Object 73"/>
          <p:cNvGraphicFramePr>
            <a:graphicFrameLocks noChangeAspect="1"/>
          </p:cNvGraphicFramePr>
          <p:nvPr/>
        </p:nvGraphicFramePr>
        <p:xfrm>
          <a:off x="7696200" y="2057400"/>
          <a:ext cx="515937" cy="574675"/>
        </p:xfrm>
        <a:graphic>
          <a:graphicData uri="http://schemas.openxmlformats.org/presentationml/2006/ole">
            <p:oleObj spid="_x0000_s44105" name="Equation" r:id="rId5" imgW="304560" imgH="393480" progId="Equation.DSMT4">
              <p:embed/>
            </p:oleObj>
          </a:graphicData>
        </a:graphic>
      </p:graphicFrame>
      <p:graphicFrame>
        <p:nvGraphicFramePr>
          <p:cNvPr id="44106" name="Object 74"/>
          <p:cNvGraphicFramePr>
            <a:graphicFrameLocks noChangeAspect="1"/>
          </p:cNvGraphicFramePr>
          <p:nvPr/>
        </p:nvGraphicFramePr>
        <p:xfrm>
          <a:off x="7696200" y="2667000"/>
          <a:ext cx="407987" cy="574675"/>
        </p:xfrm>
        <a:graphic>
          <a:graphicData uri="http://schemas.openxmlformats.org/presentationml/2006/ole">
            <p:oleObj spid="_x0000_s44106" name="Equation" r:id="rId6" imgW="241200" imgH="393480" progId="Equation.DSMT4">
              <p:embed/>
            </p:oleObj>
          </a:graphicData>
        </a:graphic>
      </p:graphicFrame>
      <p:graphicFrame>
        <p:nvGraphicFramePr>
          <p:cNvPr id="44107" name="Object 75"/>
          <p:cNvGraphicFramePr>
            <a:graphicFrameLocks noChangeAspect="1"/>
          </p:cNvGraphicFramePr>
          <p:nvPr/>
        </p:nvGraphicFramePr>
        <p:xfrm>
          <a:off x="7696200" y="3810000"/>
          <a:ext cx="407987" cy="574675"/>
        </p:xfrm>
        <a:graphic>
          <a:graphicData uri="http://schemas.openxmlformats.org/presentationml/2006/ole">
            <p:oleObj spid="_x0000_s44107" name="Equation" r:id="rId7" imgW="241200" imgH="393480" progId="Equation.DSMT4">
              <p:embed/>
            </p:oleObj>
          </a:graphicData>
        </a:graphic>
      </p:graphicFrame>
      <p:sp>
        <p:nvSpPr>
          <p:cNvPr id="44109" name="Text Box 77"/>
          <p:cNvSpPr txBox="1">
            <a:spLocks noChangeArrowheads="1"/>
          </p:cNvSpPr>
          <p:nvPr/>
        </p:nvSpPr>
        <p:spPr bwMode="auto">
          <a:xfrm>
            <a:off x="7696200" y="3352800"/>
            <a:ext cx="381000" cy="396875"/>
          </a:xfrm>
          <a:prstGeom prst="rect">
            <a:avLst/>
          </a:prstGeom>
          <a:noFill/>
          <a:ln w="9525" algn="ctr">
            <a:noFill/>
            <a:miter lim="800000"/>
            <a:headEnd/>
            <a:tailEnd/>
          </a:ln>
          <a:effectLst/>
        </p:spPr>
        <p:txBody>
          <a:bodyPr wrap="square">
            <a:spAutoFit/>
          </a:bodyPr>
          <a:lstStyle/>
          <a:p>
            <a:pPr marL="342900" indent="-342900"/>
            <a:r>
              <a:rPr lang="en-US" dirty="0">
                <a:solidFill>
                  <a:srgbClr val="F6007B"/>
                </a:solidFill>
              </a:rPr>
              <a:t>5</a:t>
            </a:r>
          </a:p>
        </p:txBody>
      </p:sp>
      <p:sp>
        <p:nvSpPr>
          <p:cNvPr id="44110" name="Text Box 78"/>
          <p:cNvSpPr txBox="1">
            <a:spLocks noChangeArrowheads="1"/>
          </p:cNvSpPr>
          <p:nvPr/>
        </p:nvSpPr>
        <p:spPr bwMode="auto">
          <a:xfrm>
            <a:off x="7620000" y="4495800"/>
            <a:ext cx="609600" cy="396875"/>
          </a:xfrm>
          <a:prstGeom prst="rect">
            <a:avLst/>
          </a:prstGeom>
          <a:noFill/>
          <a:ln w="9525" algn="ctr">
            <a:noFill/>
            <a:miter lim="800000"/>
            <a:headEnd/>
            <a:tailEnd/>
          </a:ln>
          <a:effectLst/>
        </p:spPr>
        <p:txBody>
          <a:bodyPr>
            <a:spAutoFit/>
          </a:bodyPr>
          <a:lstStyle/>
          <a:p>
            <a:pPr marL="342900" indent="-342900"/>
            <a:r>
              <a:rPr lang="en-US" dirty="0">
                <a:solidFill>
                  <a:srgbClr val="F6007B"/>
                </a:solidFill>
              </a:rPr>
              <a:t>4</a:t>
            </a:r>
          </a:p>
        </p:txBody>
      </p:sp>
      <p:sp>
        <p:nvSpPr>
          <p:cNvPr id="44111" name="Text Box 79"/>
          <p:cNvSpPr txBox="1">
            <a:spLocks noChangeArrowheads="1"/>
          </p:cNvSpPr>
          <p:nvPr/>
        </p:nvSpPr>
        <p:spPr bwMode="auto">
          <a:xfrm>
            <a:off x="457200" y="5181600"/>
            <a:ext cx="3124200" cy="396875"/>
          </a:xfrm>
          <a:prstGeom prst="rect">
            <a:avLst/>
          </a:prstGeom>
          <a:noFill/>
          <a:ln w="9525" algn="ctr">
            <a:noFill/>
            <a:miter lim="800000"/>
            <a:headEnd/>
            <a:tailEnd/>
          </a:ln>
          <a:effectLst/>
        </p:spPr>
        <p:txBody>
          <a:bodyPr>
            <a:spAutoFit/>
          </a:bodyPr>
          <a:lstStyle/>
          <a:p>
            <a:pPr marL="342900" indent="-342900"/>
            <a:r>
              <a:rPr lang="en-US" dirty="0">
                <a:solidFill>
                  <a:srgbClr val="0000FF"/>
                </a:solidFill>
              </a:rPr>
              <a:t>Theo </a:t>
            </a:r>
            <a:r>
              <a:rPr lang="en-US" dirty="0" err="1">
                <a:solidFill>
                  <a:srgbClr val="0000FF"/>
                </a:solidFill>
              </a:rPr>
              <a:t>đề</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có</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trình</a:t>
            </a:r>
            <a:r>
              <a:rPr lang="en-US" dirty="0">
                <a:solidFill>
                  <a:srgbClr val="0000FF"/>
                </a:solidFill>
              </a:rPr>
              <a:t>:</a:t>
            </a:r>
          </a:p>
        </p:txBody>
      </p:sp>
      <p:graphicFrame>
        <p:nvGraphicFramePr>
          <p:cNvPr id="44112" name="Object 80"/>
          <p:cNvGraphicFramePr>
            <a:graphicFrameLocks noChangeAspect="1"/>
          </p:cNvGraphicFramePr>
          <p:nvPr/>
        </p:nvGraphicFramePr>
        <p:xfrm>
          <a:off x="3505200" y="5105400"/>
          <a:ext cx="3306763" cy="574675"/>
        </p:xfrm>
        <a:graphic>
          <a:graphicData uri="http://schemas.openxmlformats.org/presentationml/2006/ole">
            <p:oleObj spid="_x0000_s44112" name="Equation" r:id="rId8" imgW="1955520" imgH="393480" progId="Equation.DSMT4">
              <p:embed/>
            </p:oleObj>
          </a:graphicData>
        </a:graphic>
      </p:graphicFrame>
      <p:sp>
        <p:nvSpPr>
          <p:cNvPr id="44124" name="Text Box 92"/>
          <p:cNvSpPr txBox="1">
            <a:spLocks noChangeArrowheads="1"/>
          </p:cNvSpPr>
          <p:nvPr/>
        </p:nvSpPr>
        <p:spPr bwMode="auto">
          <a:xfrm>
            <a:off x="533400" y="381000"/>
            <a:ext cx="7696200" cy="396875"/>
          </a:xfrm>
          <a:prstGeom prst="rect">
            <a:avLst/>
          </a:prstGeom>
          <a:noFill/>
          <a:ln w="9525">
            <a:noFill/>
            <a:miter lim="800000"/>
            <a:headEnd/>
            <a:tailEnd/>
          </a:ln>
          <a:effectLst/>
        </p:spPr>
        <p:txBody>
          <a:bodyPr>
            <a:spAutoFit/>
          </a:bodyPr>
          <a:lstStyle/>
          <a:p>
            <a:r>
              <a:rPr lang="en-US" b="1" dirty="0" err="1" smtClean="0">
                <a:solidFill>
                  <a:srgbClr val="F6007B"/>
                </a:solidFill>
              </a:rPr>
              <a:t>Tóm</a:t>
            </a:r>
            <a:r>
              <a:rPr lang="en-US" b="1" dirty="0" smtClean="0">
                <a:solidFill>
                  <a:srgbClr val="F6007B"/>
                </a:solidFill>
              </a:rPr>
              <a:t> </a:t>
            </a:r>
            <a:r>
              <a:rPr lang="en-US" b="1" dirty="0" err="1" smtClean="0">
                <a:solidFill>
                  <a:srgbClr val="F6007B"/>
                </a:solidFill>
              </a:rPr>
              <a:t>tắt</a:t>
            </a:r>
            <a:r>
              <a:rPr lang="en-US" b="1" dirty="0" smtClean="0">
                <a:solidFill>
                  <a:srgbClr val="F6007B"/>
                </a:solidFill>
              </a:rPr>
              <a:t> </a:t>
            </a:r>
            <a:r>
              <a:rPr lang="en-US" b="1" dirty="0" err="1">
                <a:solidFill>
                  <a:srgbClr val="F6007B"/>
                </a:solidFill>
              </a:rPr>
              <a:t>bài</a:t>
            </a:r>
            <a:r>
              <a:rPr lang="en-US" b="1" dirty="0">
                <a:solidFill>
                  <a:srgbClr val="F6007B"/>
                </a:solidFill>
              </a:rPr>
              <a:t> </a:t>
            </a:r>
            <a:r>
              <a:rPr lang="en-US" b="1" dirty="0" err="1">
                <a:solidFill>
                  <a:srgbClr val="F6007B"/>
                </a:solidFill>
              </a:rPr>
              <a:t>toán</a:t>
            </a:r>
            <a:r>
              <a:rPr lang="en-US" b="1" dirty="0">
                <a:solidFill>
                  <a:srgbClr val="F6007B"/>
                </a:solidFill>
              </a:rPr>
              <a:t> </a:t>
            </a:r>
            <a:r>
              <a:rPr lang="en-US" b="1" dirty="0" err="1">
                <a:solidFill>
                  <a:srgbClr val="F6007B"/>
                </a:solidFill>
              </a:rPr>
              <a:t>bằng</a:t>
            </a:r>
            <a:r>
              <a:rPr lang="en-US" b="1" dirty="0">
                <a:solidFill>
                  <a:srgbClr val="F6007B"/>
                </a:solidFill>
              </a:rPr>
              <a:t> </a:t>
            </a:r>
            <a:r>
              <a:rPr lang="en-US" b="1" dirty="0" err="1">
                <a:solidFill>
                  <a:srgbClr val="F6007B"/>
                </a:solidFill>
              </a:rPr>
              <a:t>cách</a:t>
            </a:r>
            <a:r>
              <a:rPr lang="en-US" b="1" dirty="0">
                <a:solidFill>
                  <a:srgbClr val="F6007B"/>
                </a:solidFill>
              </a:rPr>
              <a:t> </a:t>
            </a:r>
            <a:r>
              <a:rPr lang="en-US" b="1" dirty="0" err="1">
                <a:solidFill>
                  <a:srgbClr val="F6007B"/>
                </a:solidFill>
              </a:rPr>
              <a:t>lập</a:t>
            </a:r>
            <a:r>
              <a:rPr lang="en-US" b="1" dirty="0">
                <a:solidFill>
                  <a:srgbClr val="F6007B"/>
                </a:solidFill>
              </a:rPr>
              <a:t> </a:t>
            </a:r>
            <a:r>
              <a:rPr lang="en-US" b="1" dirty="0" err="1">
                <a:solidFill>
                  <a:srgbClr val="F6007B"/>
                </a:solidFill>
              </a:rPr>
              <a:t>phương</a:t>
            </a:r>
            <a:r>
              <a:rPr lang="en-US" b="1" dirty="0">
                <a:solidFill>
                  <a:srgbClr val="F6007B"/>
                </a:solidFill>
              </a:rPr>
              <a:t> </a:t>
            </a:r>
            <a:r>
              <a:rPr lang="en-US" b="1" dirty="0" err="1">
                <a:solidFill>
                  <a:srgbClr val="F6007B"/>
                </a:solidFill>
              </a:rPr>
              <a:t>trình</a:t>
            </a:r>
            <a:r>
              <a:rPr lang="en-US" b="1" dirty="0">
                <a:solidFill>
                  <a:srgbClr val="F6007B"/>
                </a:solidFill>
              </a:rPr>
              <a:t>:</a:t>
            </a:r>
          </a:p>
        </p:txBody>
      </p:sp>
      <p:sp>
        <p:nvSpPr>
          <p:cNvPr id="44125" name="Rectangle 93"/>
          <p:cNvSpPr>
            <a:spLocks noChangeArrowheads="1"/>
          </p:cNvSpPr>
          <p:nvPr/>
        </p:nvSpPr>
        <p:spPr bwMode="auto">
          <a:xfrm>
            <a:off x="95250" y="152400"/>
            <a:ext cx="8915400" cy="6553200"/>
          </a:xfrm>
          <a:prstGeom prst="rect">
            <a:avLst/>
          </a:prstGeom>
          <a:noFill/>
          <a:ln w="38100" cmpd="dbl" algn="ctr">
            <a:solidFill>
              <a:srgbClr val="990099"/>
            </a:solidFill>
            <a:miter lim="800000"/>
            <a:headEnd/>
            <a:tailEnd/>
          </a:ln>
          <a:effectLst/>
        </p:spPr>
        <p:txBody>
          <a:bodyPr wrap="none" anchor="ctr">
            <a:spAutoFit/>
          </a:bodyPr>
          <a:lstStyle/>
          <a:p>
            <a:endParaRPr lang="en-US"/>
          </a:p>
        </p:txBody>
      </p:sp>
      <p:sp>
        <p:nvSpPr>
          <p:cNvPr id="20" name="TextBox 19"/>
          <p:cNvSpPr txBox="1"/>
          <p:nvPr/>
        </p:nvSpPr>
        <p:spPr>
          <a:xfrm>
            <a:off x="609600" y="5791200"/>
            <a:ext cx="2971800" cy="400110"/>
          </a:xfrm>
          <a:prstGeom prst="rect">
            <a:avLst/>
          </a:prstGeom>
          <a:noFill/>
        </p:spPr>
        <p:txBody>
          <a:bodyPr wrap="square" rtlCol="0">
            <a:spAutoFit/>
          </a:bodyPr>
          <a:lstStyle/>
          <a:p>
            <a:r>
              <a:rPr lang="en-US" dirty="0" err="1" smtClean="0">
                <a:solidFill>
                  <a:srgbClr val="0000FF"/>
                </a:solidFill>
              </a:rPr>
              <a:t>Giải</a:t>
            </a:r>
            <a:r>
              <a:rPr lang="en-US" dirty="0" smtClean="0">
                <a:solidFill>
                  <a:srgbClr val="0000FF"/>
                </a:solidFill>
              </a:rPr>
              <a:t> </a:t>
            </a:r>
            <a:r>
              <a:rPr lang="en-US" dirty="0" err="1" smtClean="0">
                <a:solidFill>
                  <a:srgbClr val="0000FF"/>
                </a:solidFill>
              </a:rPr>
              <a:t>phương</a:t>
            </a:r>
            <a:r>
              <a:rPr lang="en-US" dirty="0" smtClean="0">
                <a:solidFill>
                  <a:srgbClr val="0000FF"/>
                </a:solidFill>
              </a:rPr>
              <a:t> </a:t>
            </a:r>
            <a:r>
              <a:rPr lang="en-US" dirty="0" err="1" smtClean="0">
                <a:solidFill>
                  <a:srgbClr val="0000FF"/>
                </a:solidFill>
              </a:rPr>
              <a:t>trình</a:t>
            </a:r>
            <a:r>
              <a:rPr lang="en-US" dirty="0" smtClean="0">
                <a:solidFill>
                  <a:srgbClr val="0000FF"/>
                </a:solidFill>
              </a:rPr>
              <a:t> </a:t>
            </a:r>
            <a:r>
              <a:rPr lang="en-US" dirty="0" err="1" smtClean="0">
                <a:solidFill>
                  <a:srgbClr val="0000FF"/>
                </a:solidFill>
              </a:rPr>
              <a:t>ta</a:t>
            </a:r>
            <a:r>
              <a:rPr lang="en-US" dirty="0" smtClean="0">
                <a:solidFill>
                  <a:srgbClr val="0000FF"/>
                </a:solidFill>
              </a:rPr>
              <a:t> </a:t>
            </a:r>
            <a:r>
              <a:rPr lang="en-US" dirty="0" err="1" smtClean="0">
                <a:solidFill>
                  <a:srgbClr val="0000FF"/>
                </a:solidFill>
              </a:rPr>
              <a:t>được</a:t>
            </a:r>
            <a:r>
              <a:rPr lang="en-US" dirty="0" smtClean="0"/>
              <a:t>: </a:t>
            </a:r>
            <a:endParaRPr lang="en-US" dirty="0"/>
          </a:p>
        </p:txBody>
      </p:sp>
      <p:sp>
        <p:nvSpPr>
          <p:cNvPr id="21" name="TextBox 20"/>
          <p:cNvSpPr txBox="1"/>
          <p:nvPr/>
        </p:nvSpPr>
        <p:spPr>
          <a:xfrm>
            <a:off x="3657600" y="5791200"/>
            <a:ext cx="1066800" cy="400110"/>
          </a:xfrm>
          <a:prstGeom prst="rect">
            <a:avLst/>
          </a:prstGeom>
          <a:noFill/>
        </p:spPr>
        <p:txBody>
          <a:bodyPr wrap="square" rtlCol="0">
            <a:spAutoFit/>
          </a:bodyPr>
          <a:lstStyle/>
          <a:p>
            <a:r>
              <a:rPr lang="en-US" dirty="0" smtClean="0">
                <a:solidFill>
                  <a:srgbClr val="F6007B"/>
                </a:solidFill>
              </a:rPr>
              <a:t>x = 84</a:t>
            </a:r>
            <a:endParaRPr lang="en-US" dirty="0">
              <a:solidFill>
                <a:srgbClr val="F6007B"/>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4098"/>
                                        </p:tgtEl>
                                        <p:attrNameLst>
                                          <p:attrName>style.visibility</p:attrName>
                                        </p:attrNameLst>
                                      </p:cBhvr>
                                      <p:to>
                                        <p:strVal val="visible"/>
                                      </p:to>
                                    </p:set>
                                    <p:animEffect transition="in" filter="circle(in)">
                                      <p:cBhvr>
                                        <p:cTn id="7" dur="500"/>
                                        <p:tgtEl>
                                          <p:spTgt spid="4409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4101"/>
                                        </p:tgtEl>
                                        <p:attrNameLst>
                                          <p:attrName>style.visibility</p:attrName>
                                        </p:attrNameLst>
                                      </p:cBhvr>
                                      <p:to>
                                        <p:strVal val="visible"/>
                                      </p:to>
                                    </p:set>
                                    <p:animEffect transition="in" filter="circle(in)">
                                      <p:cBhvr>
                                        <p:cTn id="12" dur="1000"/>
                                        <p:tgtEl>
                                          <p:spTgt spid="44101"/>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4103"/>
                                        </p:tgtEl>
                                        <p:attrNameLst>
                                          <p:attrName>style.visibility</p:attrName>
                                        </p:attrNameLst>
                                      </p:cBhvr>
                                      <p:to>
                                        <p:strVal val="visible"/>
                                      </p:to>
                                    </p:set>
                                    <p:animEffect transition="in" filter="circle(in)">
                                      <p:cBhvr>
                                        <p:cTn id="17" dur="500"/>
                                        <p:tgtEl>
                                          <p:spTgt spid="4410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4105"/>
                                        </p:tgtEl>
                                        <p:attrNameLst>
                                          <p:attrName>style.visibility</p:attrName>
                                        </p:attrNameLst>
                                      </p:cBhvr>
                                      <p:to>
                                        <p:strVal val="visible"/>
                                      </p:to>
                                    </p:set>
                                    <p:animEffect transition="in" filter="circle(in)">
                                      <p:cBhvr>
                                        <p:cTn id="22" dur="500"/>
                                        <p:tgtEl>
                                          <p:spTgt spid="4410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4106"/>
                                        </p:tgtEl>
                                        <p:attrNameLst>
                                          <p:attrName>style.visibility</p:attrName>
                                        </p:attrNameLst>
                                      </p:cBhvr>
                                      <p:to>
                                        <p:strVal val="visible"/>
                                      </p:to>
                                    </p:set>
                                    <p:animEffect transition="in" filter="circle(in)">
                                      <p:cBhvr>
                                        <p:cTn id="27" dur="500"/>
                                        <p:tgtEl>
                                          <p:spTgt spid="44106"/>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44109"/>
                                        </p:tgtEl>
                                        <p:attrNameLst>
                                          <p:attrName>style.visibility</p:attrName>
                                        </p:attrNameLst>
                                      </p:cBhvr>
                                      <p:to>
                                        <p:strVal val="visible"/>
                                      </p:to>
                                    </p:set>
                                    <p:animEffect transition="in" filter="circle(in)">
                                      <p:cBhvr>
                                        <p:cTn id="32" dur="500"/>
                                        <p:tgtEl>
                                          <p:spTgt spid="44109"/>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4107"/>
                                        </p:tgtEl>
                                        <p:attrNameLst>
                                          <p:attrName>style.visibility</p:attrName>
                                        </p:attrNameLst>
                                      </p:cBhvr>
                                      <p:to>
                                        <p:strVal val="visible"/>
                                      </p:to>
                                    </p:set>
                                    <p:animEffect transition="in" filter="circle(in)">
                                      <p:cBhvr>
                                        <p:cTn id="37" dur="500"/>
                                        <p:tgtEl>
                                          <p:spTgt spid="44107"/>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44110"/>
                                        </p:tgtEl>
                                        <p:attrNameLst>
                                          <p:attrName>style.visibility</p:attrName>
                                        </p:attrNameLst>
                                      </p:cBhvr>
                                      <p:to>
                                        <p:strVal val="visible"/>
                                      </p:to>
                                    </p:set>
                                    <p:animEffect transition="in" filter="circle(in)">
                                      <p:cBhvr>
                                        <p:cTn id="42" dur="500"/>
                                        <p:tgtEl>
                                          <p:spTgt spid="44110"/>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44111"/>
                                        </p:tgtEl>
                                        <p:attrNameLst>
                                          <p:attrName>style.visibility</p:attrName>
                                        </p:attrNameLst>
                                      </p:cBhvr>
                                      <p:to>
                                        <p:strVal val="visible"/>
                                      </p:to>
                                    </p:set>
                                    <p:anim calcmode="lin" valueType="num">
                                      <p:cBhvr>
                                        <p:cTn id="47" dur="1000" fill="hold"/>
                                        <p:tgtEl>
                                          <p:spTgt spid="44111"/>
                                        </p:tgtEl>
                                        <p:attrNameLst>
                                          <p:attrName>ppt_x</p:attrName>
                                        </p:attrNameLst>
                                      </p:cBhvr>
                                      <p:tavLst>
                                        <p:tav tm="0">
                                          <p:val>
                                            <p:strVal val="#ppt_x-.2"/>
                                          </p:val>
                                        </p:tav>
                                        <p:tav tm="100000">
                                          <p:val>
                                            <p:strVal val="#ppt_x"/>
                                          </p:val>
                                        </p:tav>
                                      </p:tavLst>
                                    </p:anim>
                                    <p:anim calcmode="lin" valueType="num">
                                      <p:cBhvr>
                                        <p:cTn id="48" dur="1000" fill="hold"/>
                                        <p:tgtEl>
                                          <p:spTgt spid="44111"/>
                                        </p:tgtEl>
                                        <p:attrNameLst>
                                          <p:attrName>ppt_y</p:attrName>
                                        </p:attrNameLst>
                                      </p:cBhvr>
                                      <p:tavLst>
                                        <p:tav tm="0">
                                          <p:val>
                                            <p:strVal val="#ppt_y"/>
                                          </p:val>
                                        </p:tav>
                                        <p:tav tm="100000">
                                          <p:val>
                                            <p:strVal val="#ppt_y"/>
                                          </p:val>
                                        </p:tav>
                                      </p:tavLst>
                                    </p:anim>
                                    <p:animEffect transition="in" filter="wipe(right)" prLst="gradientSize: 0.1">
                                      <p:cBhvr>
                                        <p:cTn id="49" dur="1000"/>
                                        <p:tgtEl>
                                          <p:spTgt spid="44111"/>
                                        </p:tgtEl>
                                      </p:cBhvr>
                                    </p:animEffect>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nodeType="clickEffect">
                                  <p:stCondLst>
                                    <p:cond delay="0"/>
                                  </p:stCondLst>
                                  <p:childTnLst>
                                    <p:set>
                                      <p:cBhvr>
                                        <p:cTn id="53" dur="1" fill="hold">
                                          <p:stCondLst>
                                            <p:cond delay="0"/>
                                          </p:stCondLst>
                                        </p:cTn>
                                        <p:tgtEl>
                                          <p:spTgt spid="44112"/>
                                        </p:tgtEl>
                                        <p:attrNameLst>
                                          <p:attrName>style.visibility</p:attrName>
                                        </p:attrNameLst>
                                      </p:cBhvr>
                                      <p:to>
                                        <p:strVal val="visible"/>
                                      </p:to>
                                    </p:set>
                                    <p:anim to="" calcmode="lin" valueType="num">
                                      <p:cBhvr>
                                        <p:cTn id="54" dur="1" fill="hold"/>
                                        <p:tgtEl>
                                          <p:spTgt spid="44112"/>
                                        </p:tgtEl>
                                        <p:attrNameLst>
                                          <p:attrName/>
                                        </p:attrNameLst>
                                      </p:cBhvr>
                                    </p:anim>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blinds(horizontal)">
                                      <p:cBhvr>
                                        <p:cTn id="59" dur="500"/>
                                        <p:tgtEl>
                                          <p:spTgt spid="20"/>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additive="base">
                                        <p:cTn id="64" dur="500" fill="hold"/>
                                        <p:tgtEl>
                                          <p:spTgt spid="21"/>
                                        </p:tgtEl>
                                        <p:attrNameLst>
                                          <p:attrName>ppt_x</p:attrName>
                                        </p:attrNameLst>
                                      </p:cBhvr>
                                      <p:tavLst>
                                        <p:tav tm="0">
                                          <p:val>
                                            <p:strVal val="#ppt_x"/>
                                          </p:val>
                                        </p:tav>
                                        <p:tav tm="100000">
                                          <p:val>
                                            <p:strVal val="#ppt_x"/>
                                          </p:val>
                                        </p:tav>
                                      </p:tavLst>
                                    </p:anim>
                                    <p:anim calcmode="lin" valueType="num">
                                      <p:cBhvr additive="base">
                                        <p:cTn id="6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98" grpId="0"/>
      <p:bldP spid="44109" grpId="0"/>
      <p:bldP spid="44110" grpId="0"/>
      <p:bldP spid="44111" grpId="0"/>
      <p:bldP spid="20" grpId="0"/>
      <p:bldP spid="2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3300"/>
        </a:solidFill>
        <a:ln w="9525" cap="flat" cmpd="sng" algn="ctr">
          <a:solidFill>
            <a:srgbClr val="FFFF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3300"/>
        </a:solidFill>
        <a:ln w="9525" cap="flat" cmpd="sng" algn="ctr">
          <a:solidFill>
            <a:srgbClr val="FFFF00"/>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342900" marR="0" indent="-342900" algn="l" defTabSz="914400" rtl="0" eaLnBrk="1" fontAlgn="base" latinLnBrk="0" hangingPunct="1">
          <a:lnSpc>
            <a:spcPct val="100000"/>
          </a:lnSpc>
          <a:spcBef>
            <a:spcPct val="5000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Metro</Template>
  <TotalTime>1260</TotalTime>
  <Words>1362</Words>
  <Application>Microsoft Office PowerPoint</Application>
  <PresentationFormat>On-screen Show (4:3)</PresentationFormat>
  <Paragraphs>132</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Default Design</vt:lpstr>
      <vt:lpstr>Equation</vt:lpstr>
      <vt:lpstr>Slide 1</vt:lpstr>
      <vt:lpstr>Xin mượn câu nói của nhà bác học Isaac Newton để mở đầu cho bài học hôm nay:”Bạn thấy rằng các bài toán  chỉ chứa các số và các tính chất trừu tượng, nghĩa là không gì khác hơn là chỉ cần diễn dịch vấn đề từ ngôn ngữ thông thường sang ngôn ngữ đại số.”Phương trình chính là ngôn ngữ của đại số học.</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c:creator>
  <cp:lastModifiedBy>Sky123.Org</cp:lastModifiedBy>
  <cp:revision>143</cp:revision>
  <dcterms:created xsi:type="dcterms:W3CDTF">2009-02-10T17:55:25Z</dcterms:created>
  <dcterms:modified xsi:type="dcterms:W3CDTF">2014-12-21T08:36:16Z</dcterms:modified>
</cp:coreProperties>
</file>